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9" r:id="rId1"/>
    <p:sldMasterId id="2147483780" r:id="rId2"/>
    <p:sldMasterId id="2147483791" r:id="rId3"/>
    <p:sldMasterId id="2147483796" r:id="rId4"/>
    <p:sldMasterId id="2147483803" r:id="rId5"/>
  </p:sldMasterIdLst>
  <p:notesMasterIdLst>
    <p:notesMasterId r:id="rId36"/>
  </p:notesMasterIdLst>
  <p:handoutMasterIdLst>
    <p:handoutMasterId r:id="rId37"/>
  </p:handoutMasterIdLst>
  <p:sldIdLst>
    <p:sldId id="550" r:id="rId6"/>
    <p:sldId id="720" r:id="rId7"/>
    <p:sldId id="724" r:id="rId8"/>
    <p:sldId id="796" r:id="rId9"/>
    <p:sldId id="797" r:id="rId10"/>
    <p:sldId id="811" r:id="rId11"/>
    <p:sldId id="611" r:id="rId12"/>
    <p:sldId id="805" r:id="rId13"/>
    <p:sldId id="798" r:id="rId14"/>
    <p:sldId id="818" r:id="rId15"/>
    <p:sldId id="803" r:id="rId16"/>
    <p:sldId id="799" r:id="rId17"/>
    <p:sldId id="804" r:id="rId18"/>
    <p:sldId id="806" r:id="rId19"/>
    <p:sldId id="808" r:id="rId20"/>
    <p:sldId id="807" r:id="rId21"/>
    <p:sldId id="809" r:id="rId22"/>
    <p:sldId id="810" r:id="rId23"/>
    <p:sldId id="819" r:id="rId24"/>
    <p:sldId id="812" r:id="rId25"/>
    <p:sldId id="813" r:id="rId26"/>
    <p:sldId id="814" r:id="rId27"/>
    <p:sldId id="816" r:id="rId28"/>
    <p:sldId id="817" r:id="rId29"/>
    <p:sldId id="820" r:id="rId30"/>
    <p:sldId id="821" r:id="rId31"/>
    <p:sldId id="822" r:id="rId32"/>
    <p:sldId id="823" r:id="rId33"/>
    <p:sldId id="824" r:id="rId34"/>
    <p:sldId id="284" r:id="rId35"/>
  </p:sldIdLst>
  <p:sldSz cx="9144000" cy="5143500" type="screen16x9"/>
  <p:notesSz cx="6797675" cy="9872663"/>
  <p:embeddedFontLst>
    <p:embeddedFont>
      <p:font typeface="Book Antiqua" panose="02040602050305030304" pitchFamily="18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ITC Lubalin Graph Std" panose="020B0704020202020204" pitchFamily="34" charset="0"/>
      <p:bold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3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14B2EC"/>
    <a:srgbClr val="0A3365"/>
    <a:srgbClr val="92D1EA"/>
    <a:srgbClr val="009985"/>
    <a:srgbClr val="9FC95F"/>
    <a:srgbClr val="083060"/>
    <a:srgbClr val="61BDE0"/>
    <a:srgbClr val="00213F"/>
    <a:srgbClr val="B5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87380" autoAdjust="0"/>
  </p:normalViewPr>
  <p:slideViewPr>
    <p:cSldViewPr>
      <p:cViewPr varScale="1">
        <p:scale>
          <a:sx n="147" d="100"/>
          <a:sy n="147" d="100"/>
        </p:scale>
        <p:origin x="616" y="184"/>
      </p:cViewPr>
      <p:guideLst>
        <p:guide orient="horz" pos="29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6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2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5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EA-4A3C-924C-72E4F55B7F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EA-4A3C-924C-72E4F55B7F0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BEA-4A3C-924C-72E4F55B7F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Prépare</c:v>
                </c:pt>
                <c:pt idx="1">
                  <c:v>Ne prépare pas</c:v>
                </c:pt>
                <c:pt idx="2">
                  <c:v>Je ne sais pas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26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5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42678951401254"/>
          <c:y val="3.441352044894741E-2"/>
          <c:w val="0.45181004383243711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D534013-2B5C-4DE7-97EE-4E326F5975E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F7A-49D3-94DD-3B0DC9EADC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F7A-49D3-94DD-3B0DC9EADC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BBF52D-1B66-4A46-95B0-ADA02B85025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F7A-49D3-94DD-3B0DC9EADC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54-458B-BF83-ABB85D4EFF7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54-458B-BF83-ABB85D4EFF7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28ABB9E-825A-46B3-BCFE-43FA80CA9FE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F7A-49D3-94DD-3B0DC9EADCB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54-458B-BF83-ABB85D4EFF7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F7A-49D3-94DD-3B0DC9EADCB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>
                        <a:solidFill>
                          <a:srgbClr val="0A3365"/>
                        </a:solidFill>
                      </a:defRPr>
                    </a:pPr>
                    <a:r>
                      <a:rPr lang="en-US" dirty="0">
                        <a:solidFill>
                          <a:srgbClr val="0A3365"/>
                        </a:solidFill>
                      </a:rPr>
                      <a:t>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8-CE54-458B-BF83-ABB85D4E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A3365"/>
                    </a:solidFill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Le prix des biens sur le marché immobilier est trop élevé</c:v>
                </c:pt>
                <c:pt idx="1">
                  <c:v>Mes ressources financières (capital de départ/garanties)</c:v>
                </c:pt>
                <c:pt idx="2">
                  <c:v>Mes revenus</c:v>
                </c:pt>
                <c:pt idx="3">
                  <c:v>Mon âge</c:v>
                </c:pt>
                <c:pt idx="4">
                  <c:v>Ma situation professionnelle </c:v>
                </c:pt>
                <c:pt idx="5">
                  <c:v>Ma situation familiale</c:v>
                </c:pt>
                <c:pt idx="6">
                  <c:v>Peu d’offres de biens sur le marché immobilier</c:v>
                </c:pt>
                <c:pt idx="7">
                  <c:v>Aucun obstacle</c:v>
                </c:pt>
                <c:pt idx="8">
                  <c:v>Je n'ai pas de projet immobilier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38</c:v>
                </c:pt>
                <c:pt idx="1">
                  <c:v>37</c:v>
                </c:pt>
                <c:pt idx="2">
                  <c:v>31</c:v>
                </c:pt>
                <c:pt idx="3">
                  <c:v>26</c:v>
                </c:pt>
                <c:pt idx="4">
                  <c:v>12</c:v>
                </c:pt>
                <c:pt idx="5">
                  <c:v>9</c:v>
                </c:pt>
                <c:pt idx="6">
                  <c:v>8</c:v>
                </c:pt>
                <c:pt idx="7">
                  <c:v>8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dLbl>
              <c:idx val="0"/>
              <c:layout>
                <c:manualLayout>
                  <c:x val="-0.10782310905429401"/>
                  <c:y val="-2.4257185621044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EA-4A3C-924C-72E4F55B7F01}"/>
                </c:ext>
              </c:extLst>
            </c:dLbl>
            <c:dLbl>
              <c:idx val="1"/>
              <c:layout>
                <c:manualLayout>
                  <c:x val="0.10141960599524702"/>
                  <c:y val="2.76285262214898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EA-4A3C-924C-72E4F55B7F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11270525490731"/>
          <c:y val="1.7206760224473705E-2"/>
          <c:w val="0.36982516127301029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3E6-4946-9D95-CC5B5EDFDB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3E6-4946-9D95-CC5B5EDFDB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3E6-4946-9D95-CC5B5EDFDB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54-458B-BF83-ABB85D4EFF7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54-458B-BF83-ABB85D4EFF7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3E6-4946-9D95-CC5B5EDFDBD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54-458B-BF83-ABB85D4EFF7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3E6-4946-9D95-CC5B5EDFDBD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>
                        <a:solidFill>
                          <a:srgbClr val="0A3365"/>
                        </a:solidFill>
                      </a:defRPr>
                    </a:pPr>
                    <a:r>
                      <a:rPr lang="en-US">
                        <a:solidFill>
                          <a:srgbClr val="0A3365"/>
                        </a:solidFill>
                      </a:rPr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8-CE54-458B-BF83-ABB85D4E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A3365"/>
                    </a:solidFill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Un espace extérieur (terrasse, jardin)</c:v>
                </c:pt>
                <c:pt idx="1">
                  <c:v>Une bonne performance énergétique/écologique </c:v>
                </c:pt>
                <c:pt idx="2">
                  <c:v>Plus au vert/à la campagne</c:v>
                </c:pt>
                <c:pt idx="3">
                  <c:v>Plus grande</c:v>
                </c:pt>
                <c:pt idx="4">
                  <c:v>Proche de mon travail</c:v>
                </c:pt>
                <c:pt idx="5">
                  <c:v>Plus petite </c:v>
                </c:pt>
                <c:pt idx="6">
                  <c:v>Un espace (modulable) pour le télétravail …</c:v>
                </c:pt>
                <c:pt idx="7">
                  <c:v>Plus urbaine</c:v>
                </c:pt>
                <c:pt idx="8">
                  <c:v>Habitat partagé ou groupé/participatif 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58</c:v>
                </c:pt>
                <c:pt idx="1">
                  <c:v>45</c:v>
                </c:pt>
                <c:pt idx="2">
                  <c:v>36</c:v>
                </c:pt>
                <c:pt idx="3">
                  <c:v>20</c:v>
                </c:pt>
                <c:pt idx="4">
                  <c:v>20</c:v>
                </c:pt>
                <c:pt idx="5">
                  <c:v>17</c:v>
                </c:pt>
                <c:pt idx="6">
                  <c:v>17</c:v>
                </c:pt>
                <c:pt idx="7">
                  <c:v>8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A3365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42678951401254"/>
          <c:y val="3.441352044894741E-2"/>
          <c:w val="0.45181004383243711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7C4-477D-B722-E6017B07F4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7C4-477D-B722-E6017B07F4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7C4-477D-B722-E6017B07F4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54-458B-BF83-ABB85D4EFF7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54-458B-BF83-ABB85D4EFF7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0A3365"/>
                      </a:solidFill>
                    </a:defRPr>
                  </a:pPr>
                  <a:endParaRPr lang="en-B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E54-458B-BF83-ABB85D4E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A3365"/>
                    </a:solidFill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Une villa 4 façades </c:v>
                </c:pt>
                <c:pt idx="1">
                  <c:v>Un appartement</c:v>
                </c:pt>
                <c:pt idx="2">
                  <c:v>Une maison 2 façades </c:v>
                </c:pt>
                <c:pt idx="3">
                  <c:v>Un habitat partagé ou groupé/participatif </c:v>
                </c:pt>
                <c:pt idx="4">
                  <c:v>Un habitat léger (démontable, déplaçable, d’un volume réduit, sans fondation)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23</c:v>
                </c:pt>
                <c:pt idx="2">
                  <c:v>19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EA-4A3C-924C-72E4F55B7F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EA-4A3C-924C-72E4F55B7F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4B2EC"/>
            </a:solidFill>
          </c:spPr>
          <c:dPt>
            <c:idx val="0"/>
            <c:bubble3D val="0"/>
            <c:spPr>
              <a:solidFill>
                <a:srgbClr val="0A33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76-430B-A34C-69938AFB139C}"/>
              </c:ext>
            </c:extLst>
          </c:dPt>
          <c:dPt>
            <c:idx val="1"/>
            <c:bubble3D val="0"/>
            <c:spPr>
              <a:solidFill>
                <a:srgbClr val="14B2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76-430B-A34C-69938AFB139C}"/>
              </c:ext>
            </c:extLst>
          </c:dPt>
          <c:dPt>
            <c:idx val="2"/>
            <c:bubble3D val="0"/>
            <c:spPr>
              <a:solidFill>
                <a:srgbClr val="14B2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76-430B-A34C-69938AFB139C}"/>
              </c:ext>
            </c:extLst>
          </c:dPt>
          <c:dLbls>
            <c:dLbl>
              <c:idx val="0"/>
              <c:layout>
                <c:manualLayout>
                  <c:x val="0.11466280299555884"/>
                  <c:y val="-1.94951463840318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23%</a:t>
                    </a:r>
                    <a:endParaRPr lang="en-US" sz="1600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C76-430B-A34C-69938AFB139C}"/>
                </c:ext>
              </c:extLst>
            </c:dLbl>
            <c:dLbl>
              <c:idx val="1"/>
              <c:layout>
                <c:manualLayout>
                  <c:x val="-0.10258603911384395"/>
                  <c:y val="-5.337867398605067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77%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C76-430B-A34C-69938AFB13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76-430B-A34C-69938AFB1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42678951401254"/>
          <c:y val="3.441352044894741E-2"/>
          <c:w val="0.45181004383243711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678-4590-9C5A-AEC32E1A1A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678-4590-9C5A-AEC32E1A1A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678-4590-9C5A-AEC32E1A1A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54-458B-BF83-ABB85D4EFF7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54-458B-BF83-ABB85D4EFF7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678-4590-9C5A-AEC32E1A1A1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0A3365"/>
                      </a:solidFill>
                    </a:defRPr>
                  </a:pPr>
                  <a:endParaRPr lang="en-B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E54-458B-BF83-ABB85D4E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A3365"/>
                    </a:solidFill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Via des sites d’annonces immobilières en ligne/site d'agences</c:v>
                </c:pt>
                <c:pt idx="1">
                  <c:v>Via un rendez-vous dans une agence immobilière</c:v>
                </c:pt>
                <c:pt idx="2">
                  <c:v>Via le bouche à oreille (voisinage)</c:v>
                </c:pt>
                <c:pt idx="3">
                  <c:v>Via les réseaux sociaux</c:v>
                </c:pt>
                <c:pt idx="4">
                  <c:v>Via les annonces immobilières dans les journaux</c:v>
                </c:pt>
                <c:pt idx="5">
                  <c:v>Autre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12</c:v>
                </c:pt>
                <c:pt idx="2">
                  <c:v>11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dLbl>
              <c:idx val="0"/>
              <c:layout>
                <c:manualLayout>
                  <c:x val="-0.10526799704247414"/>
                  <c:y val="-4.27643144030777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EA-4A3C-924C-72E4F55B7F01}"/>
                </c:ext>
              </c:extLst>
            </c:dLbl>
            <c:dLbl>
              <c:idx val="1"/>
              <c:layout>
                <c:manualLayout>
                  <c:x val="0.11330853085289377"/>
                  <c:y val="1.03991557492912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EA-4A3C-924C-72E4F55B7F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EA-4A3C-924C-72E4F55B7F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EA-4A3C-924C-72E4F55B7F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EA-4A3C-924C-72E4F55B7F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EA-4A3C-924C-72E4F55B7F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77978750477023"/>
          <c:y val="0"/>
          <c:w val="0.3256878233169847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9A-474E-8CA5-3599C3CB59B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9A-474E-8CA5-3599C3CB59B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69A-474E-8CA5-3599C3CB59B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69A-474E-8CA5-3599C3CB59B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69A-474E-8CA5-3599C3CB59B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69A-474E-8CA5-3599C3CB59B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69A-474E-8CA5-3599C3CB59B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BF5-4746-8322-9470771A65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BF5-4746-8322-9470771A65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BF5-4746-8322-9470771A65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69A-474E-8CA5-3599C3CB59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9A-474E-8CA5-3599C3CB59B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1100" b="0">
                      <a:solidFill>
                        <a:srgbClr val="00AEE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B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69A-474E-8CA5-3599C3CB5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rgbClr val="00AEEF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Moins de 5 ans</c:v>
                </c:pt>
                <c:pt idx="1">
                  <c:v>entre 5 et 10 ans</c:v>
                </c:pt>
                <c:pt idx="2">
                  <c:v>entre 11 et 15 ans</c:v>
                </c:pt>
                <c:pt idx="3">
                  <c:v>entre 16 et 20 ans</c:v>
                </c:pt>
                <c:pt idx="4">
                  <c:v>plus de 20 ans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16</c:v>
                </c:pt>
                <c:pt idx="2">
                  <c:v>16</c:v>
                </c:pt>
                <c:pt idx="3">
                  <c:v>10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9A-474E-8CA5-3599C3CB59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97774056999483"/>
          <c:y val="9.8485400765076711E-2"/>
          <c:w val="0.4102225943000517"/>
          <c:h val="0.89826297895876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2B-49B2-81DF-D4B97E5F613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2B-49B2-81DF-D4B97E5F613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22B-49B2-81DF-D4B97E5F613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22B-49B2-81DF-D4B97E5F613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22B-49B2-81DF-D4B97E5F613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22B-49B2-81DF-D4B97E5F6133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22B-49B2-81DF-D4B97E5F6133}"/>
              </c:ext>
            </c:extLst>
          </c:dPt>
          <c:dLbls>
            <c:dLbl>
              <c:idx val="8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A3365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B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122B-49B2-81DF-D4B97E5F6133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A336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C’est une priorité</c:v>
                </c:pt>
                <c:pt idx="1">
                  <c:v>C'est important</c:v>
                </c:pt>
                <c:pt idx="2">
                  <c:v>Ce n’est pas une priorité</c:v>
                </c:pt>
                <c:pt idx="3">
                  <c:v>Je n’ai pas d’avis</c:v>
                </c:pt>
              </c:strCache>
            </c:strRef>
          </c:cat>
          <c:val>
            <c:numRef>
              <c:f>Sheet1!$B$2:$B$5</c:f>
              <c:numCache>
                <c:formatCode>_ * #,##0.00_ ;_ * \-#,##0.00_ ;_ * "-"??_ ;_ @_ </c:formatCode>
                <c:ptCount val="4"/>
                <c:pt idx="0">
                  <c:v>50</c:v>
                </c:pt>
                <c:pt idx="1">
                  <c:v>27</c:v>
                </c:pt>
                <c:pt idx="2">
                  <c:v>14</c:v>
                </c:pt>
                <c:pt idx="3" formatCode="0\%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2B-49B2-81DF-D4B97E5F61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36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 * #,##0.00_ ;_ * \-#,##0.00_ ;_ * &quot;-&quot;??_ ;_ @_ 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626887685504501"/>
          <c:y val="7.2246947234145292E-2"/>
          <c:w val="0.4102225943000517"/>
          <c:h val="0.89826297895876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B59-4C4B-8650-69BB649DD26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B59-4C4B-8650-69BB649DD26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B59-4C4B-8650-69BB649DD26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B59-4C4B-8650-69BB649DD26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B59-4C4B-8650-69BB649DD26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B59-4C4B-8650-69BB649DD26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B59-4C4B-8650-69BB649DD264}"/>
              </c:ext>
            </c:extLst>
          </c:dPt>
          <c:dLbls>
            <c:dLbl>
              <c:idx val="8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A3365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B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1B59-4C4B-8650-69BB649DD264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A336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Agir en bon père de famille en mettant cette dernière à l’abri</c:v>
                </c:pt>
                <c:pt idx="1">
                  <c:v>Assurer sa pension, une fois l’habitation payée</c:v>
                </c:pt>
                <c:pt idx="2">
                  <c:v>Un moyen d’investir son argent</c:v>
                </c:pt>
                <c:pt idx="3">
                  <c:v>Une question culturelle, le Belge ayant une brique dans le ventre</c:v>
                </c:pt>
                <c:pt idx="4">
                  <c:v>Une source de revenus suite à la mise en location</c:v>
                </c:pt>
                <c:pt idx="5">
                  <c:v>Je n’ai pas d’avis</c:v>
                </c:pt>
              </c:strCache>
            </c:strRef>
          </c:cat>
          <c:val>
            <c:numRef>
              <c:f>Sheet1!$B$2:$B$7</c:f>
              <c:numCache>
                <c:formatCode>_ * #,##0.00_ ;_ * \-#,##0.00_ ;_ * "-"??_ ;_ @_ </c:formatCode>
                <c:ptCount val="6"/>
                <c:pt idx="0">
                  <c:v>32</c:v>
                </c:pt>
                <c:pt idx="1">
                  <c:v>29</c:v>
                </c:pt>
                <c:pt idx="2">
                  <c:v>19</c:v>
                </c:pt>
                <c:pt idx="3">
                  <c:v>4</c:v>
                </c:pt>
                <c:pt idx="4">
                  <c:v>3</c:v>
                </c:pt>
                <c:pt idx="5" formatCode="0\%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59-4C4B-8650-69BB649DD2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A33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 * #,##0.00_ ;_ * \-#,##0.00_ ;_ * &quot;-&quot;??_ ;_ @_ 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42678951401254"/>
          <c:y val="3.441352044894741E-2"/>
          <c:w val="0.35687118382515881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2DC-4FB5-AB1A-7777D5FB86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2DC-4FB5-AB1A-7777D5FB8604}"/>
              </c:ext>
            </c:extLst>
          </c:dPt>
          <c:dPt>
            <c:idx val="2"/>
            <c:invertIfNegative val="0"/>
            <c:bubble3D val="0"/>
            <c:spPr>
              <a:solidFill>
                <a:srgbClr val="0A336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2DC-4FB5-AB1A-7777D5FB86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spPr>
              <a:solidFill>
                <a:srgbClr val="0A336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DC-4FB5-AB1A-7777D5FB86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DC-4FB5-AB1A-7777D5FB86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DC-4FB5-AB1A-7777D5FB860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0A3365"/>
                      </a:solidFill>
                    </a:defRPr>
                  </a:pPr>
                  <a:endParaRPr lang="en-B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E54-458B-BF83-ABB85D4E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A3365"/>
                    </a:solidFill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M'encourage à me lancer dans un (nouveau) projet immobilier (investissement/habitation principale)</c:v>
                </c:pt>
                <c:pt idx="1">
                  <c:v>Me décourage à me lancer dans un (nouveau) projet immobilier (investissement/habitation principale)</c:v>
                </c:pt>
                <c:pt idx="2">
                  <c:v>La crise Covid-19 n’a pas influencé mon rapport à l’immobilier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20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EA-4A3C-924C-72E4F55B7F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EA-4A3C-924C-72E4F55B7F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06432695145368E-2"/>
          <c:y val="5.6478017488173528E-2"/>
          <c:w val="0.85873038932804568"/>
          <c:h val="0.86479245121367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6D2-4C9C-8F8A-ED0250E359A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D2-4C9C-8F8A-ED0250E359A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6D2-4C9C-8F8A-ED0250E359A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6D2-4C9C-8F8A-ED0250E359A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6D2-4C9C-8F8A-ED0250E359A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6D2-4C9C-8F8A-ED0250E359A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6D2-4C9C-8F8A-ED0250E359A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B29-48B2-B137-D16575E31E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B29-48B2-B137-D16575E31EA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B29-48B2-B137-D16575E31EA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1200" b="0">
                      <a:solidFill>
                        <a:srgbClr val="0A3365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B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96D2-4C9C-8F8A-ED0250E35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0A3365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Concrétisé</c:v>
                </c:pt>
                <c:pt idx="1">
                  <c:v>Postposé</c:v>
                </c:pt>
                <c:pt idx="2">
                  <c:v>Renoncé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D2-4C9C-8F8A-ED0250E359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B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dLbl>
              <c:idx val="0"/>
              <c:layout>
                <c:manualLayout>
                  <c:x val="-0.11028731481942619"/>
                  <c:y val="5.9499683810429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EA-4A3C-924C-72E4F55B7F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EA-4A3C-924C-72E4F55B7F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0843473852571126"/>
          <c:y val="2.1508450280592128E-2"/>
          <c:w val="0.45181004383243711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490-4491-87AF-F767999AC5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490-4491-87AF-F767999AC5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490-4491-87AF-F767999AC5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54-458B-BF83-ABB85D4EFF7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54-458B-BF83-ABB85D4EFF7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490-4491-87AF-F767999AC5A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54-458B-BF83-ABB85D4EFF7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5490-4491-87AF-F767999AC5A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>
                      <a:solidFill>
                        <a:srgbClr val="0A3365"/>
                      </a:solidFill>
                    </a:defRPr>
                  </a:pPr>
                  <a:endParaRPr lang="en-B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E54-458B-BF83-ABB85D4E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0A3365"/>
                    </a:solidFill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Premier achat</c:v>
                </c:pt>
                <c:pt idx="1">
                  <c:v>Achat suite à la vente de mon habitation</c:v>
                </c:pt>
                <c:pt idx="2">
                  <c:v>Achat d’une résidence secondaire</c:v>
                </c:pt>
                <c:pt idx="3">
                  <c:v>Achat à des fins de location</c:v>
                </c:pt>
                <c:pt idx="4">
                  <c:v>Achat suite à la location de mon habitation</c:v>
                </c:pt>
                <c:pt idx="5">
                  <c:v>Nouvelle location</c:v>
                </c:pt>
                <c:pt idx="6">
                  <c:v>Vente de mon habitation sans achat</c:v>
                </c:pt>
                <c:pt idx="7">
                  <c:v>Autre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42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3</c:v>
                </c:pt>
                <c:pt idx="5">
                  <c:v>6</c:v>
                </c:pt>
                <c:pt idx="6">
                  <c:v>2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3837AB-7398-475A-9D77-B996C1660177}" type="datetimeFigureOut">
              <a:rPr lang="nl-BE"/>
              <a:pPr>
                <a:defRPr/>
              </a:pPr>
              <a:t>23/02/2021</a:t>
            </a:fld>
            <a:endParaRPr lang="nl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1330E9-CAC9-4D8F-9179-57BFFC84F92B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8377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E513AD-3D73-4C25-9800-4785C51C7141}" type="datetimeFigureOut">
              <a:rPr lang="nl-BE"/>
              <a:pPr>
                <a:defRPr/>
              </a:pPr>
              <a:t>23/02/2021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6" tIns="45497" rIns="90996" bIns="45497" rtlCol="0" anchor="ctr"/>
          <a:lstStyle/>
          <a:p>
            <a:pPr lvl="0"/>
            <a:endParaRPr lang="nl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0996" tIns="45497" rIns="90996" bIns="45497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nl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CBCAA2-E173-48ED-B2E6-EE03C7BC3177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9261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96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4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50950"/>
            <a:ext cx="6007100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413" y="4816157"/>
            <a:ext cx="5527709" cy="3940704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080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0102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41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39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0716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66328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50950"/>
            <a:ext cx="6007100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413" y="4816157"/>
            <a:ext cx="5527709" cy="3940704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660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55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87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Rapidement présenter l’ordre du jour et Yves Hanin</a:t>
            </a:r>
          </a:p>
          <a:p>
            <a:r>
              <a:rPr lang="fr-BE" dirty="0"/>
              <a:t>Rapidement te présenter </a:t>
            </a:r>
          </a:p>
          <a:p>
            <a:r>
              <a:rPr lang="fr-BE" dirty="0"/>
              <a:t>A préciser en tant que maître de cérémonie : </a:t>
            </a:r>
          </a:p>
          <a:p>
            <a:pPr marL="171450" indent="-171450">
              <a:buFontTx/>
              <a:buChar char="-"/>
            </a:pPr>
            <a:r>
              <a:rPr lang="fr-BE" dirty="0"/>
              <a:t>Remerciement d’être présent même de façon virtuelle car importance pour CBC de ce 3</a:t>
            </a:r>
            <a:r>
              <a:rPr lang="fr-BE" baseline="30000" dirty="0"/>
              <a:t>ème</a:t>
            </a:r>
            <a:r>
              <a:rPr lang="fr-BE" dirty="0"/>
              <a:t> Observatoire de l’immobilier dans ce contexte si particulier</a:t>
            </a:r>
          </a:p>
          <a:p>
            <a:pPr marL="171450" indent="-171450">
              <a:buFontTx/>
              <a:buChar char="-"/>
            </a:pPr>
            <a:r>
              <a:rPr lang="fr-BE" dirty="0"/>
              <a:t>D’habitude, questions pour la fin, ce qui reste le cas, mais aussi dans ce contexte digital, merci de couper vos micros pendant la partie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50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4248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1974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50950"/>
            <a:ext cx="6007100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413" y="4816157"/>
            <a:ext cx="5527709" cy="3940704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7334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08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76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61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09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B515D-9450-B440-ACCE-B862FB93DF3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r" defTabSz="923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2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1986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50950"/>
            <a:ext cx="6007100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413" y="4816157"/>
            <a:ext cx="5527709" cy="3940704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968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8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702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077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6298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1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336550"/>
            <a:ext cx="471834" cy="4254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27440" y="376355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00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pictur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3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/>
              <a:t>Texte : </a:t>
            </a:r>
            <a:r>
              <a:rPr lang="fr-FR" err="1"/>
              <a:t>Verdana</a:t>
            </a:r>
            <a:r>
              <a:rPr lang="fr-FR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9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Titre = </a:t>
            </a:r>
            <a:r>
              <a:rPr lang="fr-FR" err="1"/>
              <a:t>Verdana</a:t>
            </a:r>
            <a:r>
              <a:rPr lang="fr-FR"/>
              <a:t> 20 GRAS</a:t>
            </a:r>
            <a:endParaRPr lang="nl-B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4"/>
            <a:ext cx="621432" cy="21549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nl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1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005239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lIns="0" tIns="0" rIns="0" bIns="0"/>
          <a:lstStyle/>
          <a:p>
            <a:fld id="{5BDBD913-6C0B-FE4C-97C0-1A4F6EA860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1973819" y="1086446"/>
            <a:ext cx="5196364" cy="18643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300">
                <a:solidFill>
                  <a:schemeClr val="tx2"/>
                </a:solidFill>
              </a:defRPr>
            </a:lvl1pPr>
            <a:lvl2pPr>
              <a:defRPr sz="3300">
                <a:solidFill>
                  <a:schemeClr val="tx2"/>
                </a:solidFill>
              </a:defRPr>
            </a:lvl2pPr>
            <a:lvl3pPr>
              <a:defRPr sz="3300">
                <a:solidFill>
                  <a:schemeClr val="tx2"/>
                </a:solidFill>
              </a:defRPr>
            </a:lvl3pPr>
            <a:lvl4pPr>
              <a:defRPr sz="3300">
                <a:solidFill>
                  <a:schemeClr val="tx2"/>
                </a:solidFill>
              </a:defRPr>
            </a:lvl4pPr>
            <a:lvl5pPr>
              <a:defRPr sz="33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72668" y="3473745"/>
            <a:ext cx="5197276" cy="11917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3573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336550"/>
            <a:ext cx="471834" cy="4254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27441" y="376356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9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4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nl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4843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9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4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nl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0516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003766"/>
                </a:solidFill>
              </a:defRPr>
            </a:lvl1pPr>
          </a:lstStyle>
          <a:p>
            <a:pPr>
              <a:defRPr/>
            </a:pPr>
            <a:fld id="{08D1B679-EFAA-C845-BD0D-46BF814A8732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134842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k u voor uw aandach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4" name="TextBox 10"/>
          <p:cNvSpPr txBox="1">
            <a:spLocks noChangeArrowheads="1"/>
          </p:cNvSpPr>
          <p:nvPr userDrawn="1"/>
        </p:nvSpPr>
        <p:spPr bwMode="auto">
          <a:xfrm>
            <a:off x="149225" y="4780865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178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  <a:latin typeface="Verdana" charset="0"/>
                <a:cs typeface="Verdana" charset="0"/>
              </a:rPr>
              <a:t>CBC </a:t>
            </a:r>
            <a:r>
              <a:rPr lang="en-US" sz="1000" err="1">
                <a:solidFill>
                  <a:srgbClr val="FFFFF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>
                <a:solidFill>
                  <a:srgbClr val="FFFFFF"/>
                </a:solidFill>
                <a:latin typeface="Verdana" charset="0"/>
                <a:cs typeface="Verdana" charset="0"/>
              </a:rPr>
              <a:t> &amp; Assurance</a:t>
            </a:r>
          </a:p>
          <a:p>
            <a:pPr defTabSz="45717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3" name="Picture 2" descr="PPT_CBC_B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21145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98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24" y="4461794"/>
            <a:ext cx="621432" cy="484063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37318" y="405228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22451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82133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336550"/>
            <a:ext cx="471834" cy="4254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27440" y="376355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00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883601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442783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40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9A3D-571B-403B-988D-65CAD0D97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AED4D-8769-4FB1-97A0-F74A71E6B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EBBDB-6408-4C85-B06E-D0319FD5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F093-520C-41C9-A4E3-B0877E7E4B05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40908-C9A2-49BF-B8D5-AF7B9990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1CB88-3CA6-4C08-9DEC-A7050546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F2A5-4F0D-421D-8CF0-89ED535933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6275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lIns="0" tIns="0" rIns="0" bIns="0"/>
          <a:lstStyle/>
          <a:p>
            <a:fld id="{5BDBD913-6C0B-FE4C-97C0-1A4F6EA860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1973819" y="1086446"/>
            <a:ext cx="5196364" cy="18643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300">
                <a:solidFill>
                  <a:schemeClr val="tx2"/>
                </a:solidFill>
              </a:defRPr>
            </a:lvl1pPr>
            <a:lvl2pPr>
              <a:defRPr sz="3300">
                <a:solidFill>
                  <a:schemeClr val="tx2"/>
                </a:solidFill>
              </a:defRPr>
            </a:lvl2pPr>
            <a:lvl3pPr>
              <a:defRPr sz="3300">
                <a:solidFill>
                  <a:schemeClr val="tx2"/>
                </a:solidFill>
              </a:defRPr>
            </a:lvl3pPr>
            <a:lvl4pPr>
              <a:defRPr sz="3300">
                <a:solidFill>
                  <a:schemeClr val="tx2"/>
                </a:solidFill>
              </a:defRPr>
            </a:lvl4pPr>
            <a:lvl5pPr>
              <a:defRPr sz="33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72668" y="3473745"/>
            <a:ext cx="5197276" cy="11917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76310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24" y="4461794"/>
            <a:ext cx="621432" cy="484063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37318" y="405228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786522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336550"/>
            <a:ext cx="471834" cy="4254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27440" y="376355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00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778738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376784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003766"/>
                </a:solidFill>
              </a:defRPr>
            </a:lvl1pPr>
          </a:lstStyle>
          <a:p>
            <a:pPr>
              <a:defRPr/>
            </a:pPr>
            <a:fld id="{08D1B679-EFAA-C845-BD0D-46BF814A8732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444094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2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56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9A3D-571B-403B-988D-65CAD0D97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AED4D-8769-4FB1-97A0-F74A71E6B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EBBDB-6408-4C85-B06E-D0319FD5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F093-520C-41C9-A4E3-B0877E7E4B05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40908-C9A2-49BF-B8D5-AF7B9990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1CB88-3CA6-4C08-9DEC-A7050546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F2A5-4F0D-421D-8CF0-89ED535933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1609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lIns="0" tIns="0" rIns="0" bIns="0"/>
          <a:lstStyle/>
          <a:p>
            <a:fld id="{5BDBD913-6C0B-FE4C-97C0-1A4F6EA860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1973819" y="1086446"/>
            <a:ext cx="5196364" cy="18643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300">
                <a:solidFill>
                  <a:schemeClr val="tx2"/>
                </a:solidFill>
              </a:defRPr>
            </a:lvl1pPr>
            <a:lvl2pPr>
              <a:defRPr sz="3300">
                <a:solidFill>
                  <a:schemeClr val="tx2"/>
                </a:solidFill>
              </a:defRPr>
            </a:lvl2pPr>
            <a:lvl3pPr>
              <a:defRPr sz="3300">
                <a:solidFill>
                  <a:schemeClr val="tx2"/>
                </a:solidFill>
              </a:defRPr>
            </a:lvl3pPr>
            <a:lvl4pPr>
              <a:defRPr sz="3300">
                <a:solidFill>
                  <a:schemeClr val="tx2"/>
                </a:solidFill>
              </a:defRPr>
            </a:lvl4pPr>
            <a:lvl5pPr>
              <a:defRPr sz="33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72668" y="3473745"/>
            <a:ext cx="5197276" cy="11917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84769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1353745-0B72-492A-B3CA-D8DAE49EA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334" y="4873500"/>
            <a:ext cx="8031666" cy="27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B776CF-E66A-4032-BA7D-F850DF1A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9423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3150"/>
              </a:lnSpc>
              <a:defRPr sz="3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3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s titre.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2314384"/>
            <a:ext cx="9144000" cy="514738"/>
          </a:xfrm>
          <a:prstGeom prst="rect">
            <a:avLst/>
          </a:prstGeom>
        </p:spPr>
        <p:txBody>
          <a:bodyPr vert="horz" lIns="720000" tIns="72000" rIns="720000" bIns="72000" rtlCol="0" anchor="ctr" anchorCtr="1">
            <a:spAutoFit/>
          </a:bodyPr>
          <a:lstStyle>
            <a:lvl1pPr algn="ctr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defRPr sz="2400" baseline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r-FR" dirty="0"/>
              <a:t>Modifiez les styles du texte du masque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9423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3150"/>
              </a:lnSpc>
              <a:defRPr sz="3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112334" y="4873500"/>
            <a:ext cx="8031666" cy="27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4000" y="4873500"/>
            <a:ext cx="270000" cy="270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 anchor="ctr" anchorCtr="0"/>
          <a:lstStyle>
            <a:lvl1pPr algn="ctr">
              <a:defRPr sz="9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7344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normal. 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1416700"/>
            <a:ext cx="9144000" cy="2310101"/>
          </a:xfrm>
          <a:prstGeom prst="rect">
            <a:avLst/>
          </a:prstGeom>
        </p:spPr>
        <p:txBody>
          <a:bodyPr vert="horz" lIns="288000" tIns="72000" rIns="180000" bIns="72000" rtlCol="0" anchor="ctr" anchorCtr="1">
            <a:sp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baseline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9423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3150"/>
              </a:lnSpc>
              <a:defRPr sz="3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C66037B7-7C43-4A59-9F07-B12B6354A9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334" y="4873500"/>
            <a:ext cx="8031666" cy="27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Hélène Raimond, Digital </a:t>
            </a:r>
            <a:r>
              <a:rPr lang="fr-FR" dirty="0" err="1"/>
              <a:t>Ambassador</a:t>
            </a:r>
            <a:r>
              <a:rPr lang="fr-FR" dirty="0"/>
              <a:t>, Agence du Numérique, 02/03/2020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51654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s titre.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FB5B5B9D-8DCD-4925-B4BC-3623A5AF1A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334" y="4873500"/>
            <a:ext cx="8031666" cy="27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8543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1"/>
            <a:ext cx="64007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9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8775" y="404083"/>
            <a:ext cx="536644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00B0F0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9609" y="1864966"/>
            <a:ext cx="500478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tx2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8775" y="404083"/>
            <a:ext cx="536644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00B0F0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8775" y="404083"/>
            <a:ext cx="536644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00B0F0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3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97A3-1A0A-4B70-B03C-483C9495ADA7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2" name="MSIPCM5b9f461c9a9fa7d3c0eff61c" descr="{&quot;HashCode&quot;:1047290088,&quot;Placement&quot;:&quot;Header&quot;,&quot;Top&quot;:0.0,&quot;Left&quot;:324.2841,&quot;SlideWidth&quot;:720,&quot;SlideHeight&quot;:405}">
            <a:extLst>
              <a:ext uri="{FF2B5EF4-FFF2-40B4-BE49-F238E27FC236}">
                <a16:creationId xmlns:a16="http://schemas.microsoft.com/office/drawing/2014/main" id="{E966BB24-0CA7-4823-AAF7-61AC1C586F08}"/>
              </a:ext>
            </a:extLst>
          </p:cNvPr>
          <p:cNvSpPr txBox="1"/>
          <p:nvPr userDrawn="1"/>
        </p:nvSpPr>
        <p:spPr>
          <a:xfrm>
            <a:off x="4118408" y="0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74" r:id="rId2"/>
    <p:sldLayoutId id="214748381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8775" y="404082"/>
            <a:ext cx="53664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B0F0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9609" y="1864965"/>
            <a:ext cx="50047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2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6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SIPCMfdc44089a5580c84407016f5" descr="{&quot;HashCode&quot;:1047290088,&quot;Placement&quot;:&quot;Header&quot;,&quot;Top&quot;:0.0,&quot;Left&quot;:324.2841,&quot;SlideWidth&quot;:720,&quot;SlideHeight&quot;:405}"/>
          <p:cNvSpPr txBox="1"/>
          <p:nvPr userDrawn="1"/>
        </p:nvSpPr>
        <p:spPr>
          <a:xfrm>
            <a:off x="4118408" y="0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295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0" r:id="rId9"/>
    <p:sldLayoutId id="2147483816" r:id="rId10"/>
    <p:sldLayoutId id="2147483817" r:id="rId11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497A3-1A0A-4B70-B03C-483C9495ADA7}" type="slidenum">
              <a:rPr lang="nl-BE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BE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MSIPCM7c3c42d0838a2c36303c7d3d" descr="{&quot;HashCode&quot;:1047290088,&quot;Placement&quot;:&quot;Header&quot;,&quot;Top&quot;:0.0,&quot;Left&quot;:324.2841,&quot;SlideWidth&quot;:720,&quot;SlideHeight&quot;:405}"/>
          <p:cNvSpPr txBox="1"/>
          <p:nvPr userDrawn="1"/>
        </p:nvSpPr>
        <p:spPr>
          <a:xfrm>
            <a:off x="4118408" y="0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5791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97A3-1A0A-4B70-B03C-483C9495ADA7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pic>
        <p:nvPicPr>
          <p:cNvPr id="4" name="Revision_img_OK" descr="Imagen que contiene objeto, reloj&#10;&#10;Descripción generada automáticamente" hidden="1">
            <a:extLst>
              <a:ext uri="{FF2B5EF4-FFF2-40B4-BE49-F238E27FC236}">
                <a16:creationId xmlns:a16="http://schemas.microsoft.com/office/drawing/2014/main" id="{87CCF14F-CE32-479E-BE8B-9F4007BE162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127000"/>
            <a:ext cx="1032011" cy="1032011"/>
          </a:xfrm>
          <a:prstGeom prst="rect">
            <a:avLst/>
          </a:prstGeom>
        </p:spPr>
      </p:pic>
      <p:pic>
        <p:nvPicPr>
          <p:cNvPr id="5" name="Revision_img_REV" descr="Imagen que contiene objeto, reloj&#10;&#10;Descripción generada automáticamente" hidden="1">
            <a:extLst>
              <a:ext uri="{FF2B5EF4-FFF2-40B4-BE49-F238E27FC236}">
                <a16:creationId xmlns:a16="http://schemas.microsoft.com/office/drawing/2014/main" id="{49EB81B6-8448-41C8-B0A3-37706269AB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127000"/>
            <a:ext cx="1032011" cy="1032011"/>
          </a:xfrm>
          <a:prstGeom prst="rect">
            <a:avLst/>
          </a:prstGeom>
        </p:spPr>
      </p:pic>
      <p:pic>
        <p:nvPicPr>
          <p:cNvPr id="7" name="Revision_img_PEND" descr="Imagen que contiene objeto, reloj, naranja, rojo&#10;&#10;Descripción generada automáticamente" hidden="1">
            <a:extLst>
              <a:ext uri="{FF2B5EF4-FFF2-40B4-BE49-F238E27FC236}">
                <a16:creationId xmlns:a16="http://schemas.microsoft.com/office/drawing/2014/main" id="{86C93C53-8B54-4563-9E9C-659EF4D4AB2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127000"/>
            <a:ext cx="1032011" cy="1032011"/>
          </a:xfrm>
          <a:prstGeom prst="rect">
            <a:avLst/>
          </a:prstGeom>
        </p:spPr>
      </p:pic>
      <p:sp>
        <p:nvSpPr>
          <p:cNvPr id="3" name="MSIPCMContentMarking" descr="{&quot;HashCode&quot;:1047290088,&quot;Placement&quot;:&quot;Header&quot;,&quot;Top&quot;:0.0,&quot;Left&quot;:324.2841,&quot;SlideWidth&quot;:720,&quot;SlideHeight&quot;:405}">
            <a:extLst>
              <a:ext uri="{FF2B5EF4-FFF2-40B4-BE49-F238E27FC236}">
                <a16:creationId xmlns:a16="http://schemas.microsoft.com/office/drawing/2014/main" id="{55F5C251-5B8E-455D-A588-A10C1E104F36}"/>
              </a:ext>
            </a:extLst>
          </p:cNvPr>
          <p:cNvSpPr txBox="1"/>
          <p:nvPr userDrawn="1"/>
        </p:nvSpPr>
        <p:spPr>
          <a:xfrm>
            <a:off x="4118408" y="0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BE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0374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97A3-1A0A-4B70-B03C-483C9495ADA7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3" name="MSIPCMContentMarking" descr="{&quot;HashCode&quot;:1047290088,&quot;Placement&quot;:&quot;Header&quot;,&quot;Top&quot;:0.0,&quot;Left&quot;:324.2841,&quot;SlideWidth&quot;:720,&quot;SlideHeight&quot;:405}">
            <a:extLst>
              <a:ext uri="{FF2B5EF4-FFF2-40B4-BE49-F238E27FC236}">
                <a16:creationId xmlns:a16="http://schemas.microsoft.com/office/drawing/2014/main" id="{432157CD-5F9B-44E6-9868-BFCEFC09457E}"/>
              </a:ext>
            </a:extLst>
          </p:cNvPr>
          <p:cNvSpPr txBox="1"/>
          <p:nvPr userDrawn="1"/>
        </p:nvSpPr>
        <p:spPr>
          <a:xfrm>
            <a:off x="4118408" y="0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BE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0541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chart" Target="../charts/chart18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chart" Target="../charts/chart19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07F34EC-4465-425E-8207-6C9083253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40" b="7699"/>
          <a:stretch/>
        </p:blipFill>
        <p:spPr>
          <a:xfrm>
            <a:off x="0" y="-9686"/>
            <a:ext cx="9144000" cy="5153185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FB75866D-4730-4C19-AF6A-763A2100B93C}"/>
              </a:ext>
            </a:extLst>
          </p:cNvPr>
          <p:cNvSpPr/>
          <p:nvPr/>
        </p:nvSpPr>
        <p:spPr>
          <a:xfrm>
            <a:off x="5612396" y="195486"/>
            <a:ext cx="3200400" cy="2952328"/>
          </a:xfrm>
          <a:custGeom>
            <a:avLst/>
            <a:gdLst/>
            <a:ahLst/>
            <a:cxnLst/>
            <a:rect l="l" t="t" r="r" b="b"/>
            <a:pathLst>
              <a:path w="3757929" h="3387090">
                <a:moveTo>
                  <a:pt x="1688300" y="0"/>
                </a:moveTo>
                <a:lnTo>
                  <a:pt x="1642994" y="199"/>
                </a:lnTo>
                <a:lnTo>
                  <a:pt x="1597654" y="1625"/>
                </a:lnTo>
                <a:lnTo>
                  <a:pt x="1552306" y="4285"/>
                </a:lnTo>
                <a:lnTo>
                  <a:pt x="1506976" y="8184"/>
                </a:lnTo>
                <a:lnTo>
                  <a:pt x="1461690" y="13327"/>
                </a:lnTo>
                <a:lnTo>
                  <a:pt x="1416473" y="19719"/>
                </a:lnTo>
                <a:lnTo>
                  <a:pt x="1371352" y="27367"/>
                </a:lnTo>
                <a:lnTo>
                  <a:pt x="1326352" y="36275"/>
                </a:lnTo>
                <a:lnTo>
                  <a:pt x="1281498" y="46450"/>
                </a:lnTo>
                <a:lnTo>
                  <a:pt x="1236817" y="57896"/>
                </a:lnTo>
                <a:lnTo>
                  <a:pt x="1192334" y="70620"/>
                </a:lnTo>
                <a:lnTo>
                  <a:pt x="1148076" y="84626"/>
                </a:lnTo>
                <a:lnTo>
                  <a:pt x="1104067" y="99921"/>
                </a:lnTo>
                <a:lnTo>
                  <a:pt x="1060333" y="116509"/>
                </a:lnTo>
                <a:lnTo>
                  <a:pt x="1016901" y="134397"/>
                </a:lnTo>
                <a:lnTo>
                  <a:pt x="973795" y="153589"/>
                </a:lnTo>
                <a:lnTo>
                  <a:pt x="931043" y="174091"/>
                </a:lnTo>
                <a:lnTo>
                  <a:pt x="888668" y="195909"/>
                </a:lnTo>
                <a:lnTo>
                  <a:pt x="846698" y="219048"/>
                </a:lnTo>
                <a:lnTo>
                  <a:pt x="805158" y="243514"/>
                </a:lnTo>
                <a:lnTo>
                  <a:pt x="764074" y="269313"/>
                </a:lnTo>
                <a:lnTo>
                  <a:pt x="723740" y="296267"/>
                </a:lnTo>
                <a:lnTo>
                  <a:pt x="684435" y="324183"/>
                </a:lnTo>
                <a:lnTo>
                  <a:pt x="646166" y="353032"/>
                </a:lnTo>
                <a:lnTo>
                  <a:pt x="608937" y="382791"/>
                </a:lnTo>
                <a:lnTo>
                  <a:pt x="572755" y="413433"/>
                </a:lnTo>
                <a:lnTo>
                  <a:pt x="537624" y="444932"/>
                </a:lnTo>
                <a:lnTo>
                  <a:pt x="503550" y="477262"/>
                </a:lnTo>
                <a:lnTo>
                  <a:pt x="470539" y="510399"/>
                </a:lnTo>
                <a:lnTo>
                  <a:pt x="438596" y="544315"/>
                </a:lnTo>
                <a:lnTo>
                  <a:pt x="407727" y="578986"/>
                </a:lnTo>
                <a:lnTo>
                  <a:pt x="377937" y="614386"/>
                </a:lnTo>
                <a:lnTo>
                  <a:pt x="349231" y="650488"/>
                </a:lnTo>
                <a:lnTo>
                  <a:pt x="321616" y="687268"/>
                </a:lnTo>
                <a:lnTo>
                  <a:pt x="295096" y="724699"/>
                </a:lnTo>
                <a:lnTo>
                  <a:pt x="269678" y="762755"/>
                </a:lnTo>
                <a:lnTo>
                  <a:pt x="245366" y="801412"/>
                </a:lnTo>
                <a:lnTo>
                  <a:pt x="222166" y="840642"/>
                </a:lnTo>
                <a:lnTo>
                  <a:pt x="200085" y="880421"/>
                </a:lnTo>
                <a:lnTo>
                  <a:pt x="179126" y="920723"/>
                </a:lnTo>
                <a:lnTo>
                  <a:pt x="159296" y="961521"/>
                </a:lnTo>
                <a:lnTo>
                  <a:pt x="140600" y="1002791"/>
                </a:lnTo>
                <a:lnTo>
                  <a:pt x="123043" y="1044506"/>
                </a:lnTo>
                <a:lnTo>
                  <a:pt x="106632" y="1086640"/>
                </a:lnTo>
                <a:lnTo>
                  <a:pt x="91372" y="1129169"/>
                </a:lnTo>
                <a:lnTo>
                  <a:pt x="77267" y="1172066"/>
                </a:lnTo>
                <a:lnTo>
                  <a:pt x="64325" y="1215305"/>
                </a:lnTo>
                <a:lnTo>
                  <a:pt x="52549" y="1258861"/>
                </a:lnTo>
                <a:lnTo>
                  <a:pt x="41946" y="1302707"/>
                </a:lnTo>
                <a:lnTo>
                  <a:pt x="32522" y="1346819"/>
                </a:lnTo>
                <a:lnTo>
                  <a:pt x="24281" y="1391171"/>
                </a:lnTo>
                <a:lnTo>
                  <a:pt x="17229" y="1435735"/>
                </a:lnTo>
                <a:lnTo>
                  <a:pt x="11372" y="1480488"/>
                </a:lnTo>
                <a:lnTo>
                  <a:pt x="6715" y="1525404"/>
                </a:lnTo>
                <a:lnTo>
                  <a:pt x="3263" y="1570455"/>
                </a:lnTo>
                <a:lnTo>
                  <a:pt x="1023" y="1615617"/>
                </a:lnTo>
                <a:lnTo>
                  <a:pt x="0" y="1660864"/>
                </a:lnTo>
                <a:lnTo>
                  <a:pt x="198" y="1706171"/>
                </a:lnTo>
                <a:lnTo>
                  <a:pt x="1624" y="1751511"/>
                </a:lnTo>
                <a:lnTo>
                  <a:pt x="4284" y="1796858"/>
                </a:lnTo>
                <a:lnTo>
                  <a:pt x="8182" y="1842188"/>
                </a:lnTo>
                <a:lnTo>
                  <a:pt x="13324" y="1887473"/>
                </a:lnTo>
                <a:lnTo>
                  <a:pt x="19716" y="1932690"/>
                </a:lnTo>
                <a:lnTo>
                  <a:pt x="27363" y="1977811"/>
                </a:lnTo>
                <a:lnTo>
                  <a:pt x="36271" y="2022810"/>
                </a:lnTo>
                <a:lnTo>
                  <a:pt x="46445" y="2067664"/>
                </a:lnTo>
                <a:lnTo>
                  <a:pt x="57891" y="2112344"/>
                </a:lnTo>
                <a:lnTo>
                  <a:pt x="70613" y="2156827"/>
                </a:lnTo>
                <a:lnTo>
                  <a:pt x="84619" y="2201085"/>
                </a:lnTo>
                <a:lnTo>
                  <a:pt x="99912" y="2245093"/>
                </a:lnTo>
                <a:lnTo>
                  <a:pt x="116500" y="2288827"/>
                </a:lnTo>
                <a:lnTo>
                  <a:pt x="134386" y="2332258"/>
                </a:lnTo>
                <a:lnTo>
                  <a:pt x="153577" y="2375363"/>
                </a:lnTo>
                <a:lnTo>
                  <a:pt x="174078" y="2418115"/>
                </a:lnTo>
                <a:lnTo>
                  <a:pt x="195895" y="2460489"/>
                </a:lnTo>
                <a:lnTo>
                  <a:pt x="219033" y="2502458"/>
                </a:lnTo>
                <a:lnTo>
                  <a:pt x="243498" y="2543998"/>
                </a:lnTo>
                <a:lnTo>
                  <a:pt x="269295" y="2585081"/>
                </a:lnTo>
                <a:lnTo>
                  <a:pt x="297826" y="2627391"/>
                </a:lnTo>
                <a:lnTo>
                  <a:pt x="327796" y="2668536"/>
                </a:lnTo>
                <a:lnTo>
                  <a:pt x="359149" y="2708518"/>
                </a:lnTo>
                <a:lnTo>
                  <a:pt x="391824" y="2747338"/>
                </a:lnTo>
                <a:lnTo>
                  <a:pt x="425764" y="2784998"/>
                </a:lnTo>
                <a:lnTo>
                  <a:pt x="460910" y="2821498"/>
                </a:lnTo>
                <a:lnTo>
                  <a:pt x="497203" y="2856840"/>
                </a:lnTo>
                <a:lnTo>
                  <a:pt x="534586" y="2891025"/>
                </a:lnTo>
                <a:lnTo>
                  <a:pt x="572999" y="2924055"/>
                </a:lnTo>
                <a:lnTo>
                  <a:pt x="612384" y="2955930"/>
                </a:lnTo>
                <a:lnTo>
                  <a:pt x="652683" y="2986653"/>
                </a:lnTo>
                <a:lnTo>
                  <a:pt x="693837" y="3016223"/>
                </a:lnTo>
                <a:lnTo>
                  <a:pt x="735787" y="3044643"/>
                </a:lnTo>
                <a:lnTo>
                  <a:pt x="778476" y="3071913"/>
                </a:lnTo>
                <a:lnTo>
                  <a:pt x="821845" y="3098035"/>
                </a:lnTo>
                <a:lnTo>
                  <a:pt x="865834" y="3123010"/>
                </a:lnTo>
                <a:lnTo>
                  <a:pt x="910387" y="3146839"/>
                </a:lnTo>
                <a:lnTo>
                  <a:pt x="955443" y="3169524"/>
                </a:lnTo>
                <a:lnTo>
                  <a:pt x="1000945" y="3191065"/>
                </a:lnTo>
                <a:lnTo>
                  <a:pt x="1046835" y="3211465"/>
                </a:lnTo>
                <a:lnTo>
                  <a:pt x="1093053" y="3230724"/>
                </a:lnTo>
                <a:lnTo>
                  <a:pt x="1139542" y="3248843"/>
                </a:lnTo>
                <a:lnTo>
                  <a:pt x="1186242" y="3265824"/>
                </a:lnTo>
                <a:lnTo>
                  <a:pt x="1233095" y="3281668"/>
                </a:lnTo>
                <a:lnTo>
                  <a:pt x="1280044" y="3296376"/>
                </a:lnTo>
                <a:lnTo>
                  <a:pt x="1327028" y="3309949"/>
                </a:lnTo>
                <a:lnTo>
                  <a:pt x="1373991" y="3322389"/>
                </a:lnTo>
                <a:lnTo>
                  <a:pt x="1420872" y="3333697"/>
                </a:lnTo>
                <a:lnTo>
                  <a:pt x="1467615" y="3343874"/>
                </a:lnTo>
                <a:lnTo>
                  <a:pt x="1514160" y="3352921"/>
                </a:lnTo>
                <a:lnTo>
                  <a:pt x="1560449" y="3360840"/>
                </a:lnTo>
                <a:lnTo>
                  <a:pt x="1606423" y="3367632"/>
                </a:lnTo>
                <a:lnTo>
                  <a:pt x="1652024" y="3373298"/>
                </a:lnTo>
                <a:lnTo>
                  <a:pt x="1697193" y="3377839"/>
                </a:lnTo>
                <a:lnTo>
                  <a:pt x="1741872" y="3381257"/>
                </a:lnTo>
                <a:lnTo>
                  <a:pt x="1812976" y="3384895"/>
                </a:lnTo>
                <a:lnTo>
                  <a:pt x="1886066" y="3386636"/>
                </a:lnTo>
                <a:lnTo>
                  <a:pt x="1923335" y="3386720"/>
                </a:lnTo>
                <a:lnTo>
                  <a:pt x="1961074" y="3386237"/>
                </a:lnTo>
                <a:lnTo>
                  <a:pt x="1999276" y="3385159"/>
                </a:lnTo>
                <a:lnTo>
                  <a:pt x="2037931" y="3383455"/>
                </a:lnTo>
                <a:lnTo>
                  <a:pt x="2077031" y="3381094"/>
                </a:lnTo>
                <a:lnTo>
                  <a:pt x="2116567" y="3378047"/>
                </a:lnTo>
                <a:lnTo>
                  <a:pt x="2156531" y="3374282"/>
                </a:lnTo>
                <a:lnTo>
                  <a:pt x="2196915" y="3369769"/>
                </a:lnTo>
                <a:lnTo>
                  <a:pt x="2237708" y="3364479"/>
                </a:lnTo>
                <a:lnTo>
                  <a:pt x="2278904" y="3358380"/>
                </a:lnTo>
                <a:lnTo>
                  <a:pt x="2320493" y="3351442"/>
                </a:lnTo>
                <a:lnTo>
                  <a:pt x="2362467" y="3343635"/>
                </a:lnTo>
                <a:lnTo>
                  <a:pt x="2404817" y="3334928"/>
                </a:lnTo>
                <a:lnTo>
                  <a:pt x="2447534" y="3325291"/>
                </a:lnTo>
                <a:lnTo>
                  <a:pt x="2490611" y="3314694"/>
                </a:lnTo>
                <a:lnTo>
                  <a:pt x="2534037" y="3303107"/>
                </a:lnTo>
                <a:lnTo>
                  <a:pt x="2577805" y="3290498"/>
                </a:lnTo>
                <a:lnTo>
                  <a:pt x="2621907" y="3276838"/>
                </a:lnTo>
                <a:lnTo>
                  <a:pt x="2666332" y="3262096"/>
                </a:lnTo>
                <a:lnTo>
                  <a:pt x="2711074" y="3246242"/>
                </a:lnTo>
                <a:lnTo>
                  <a:pt x="2756123" y="3229245"/>
                </a:lnTo>
                <a:lnTo>
                  <a:pt x="2801470" y="3211075"/>
                </a:lnTo>
                <a:lnTo>
                  <a:pt x="2847108" y="3191702"/>
                </a:lnTo>
                <a:lnTo>
                  <a:pt x="2893026" y="3171096"/>
                </a:lnTo>
                <a:lnTo>
                  <a:pt x="2939218" y="3149225"/>
                </a:lnTo>
                <a:lnTo>
                  <a:pt x="2985674" y="3126059"/>
                </a:lnTo>
                <a:lnTo>
                  <a:pt x="3032385" y="3101569"/>
                </a:lnTo>
                <a:lnTo>
                  <a:pt x="3079344" y="3075724"/>
                </a:lnTo>
                <a:lnTo>
                  <a:pt x="3126540" y="3048493"/>
                </a:lnTo>
                <a:lnTo>
                  <a:pt x="3173967" y="3019845"/>
                </a:lnTo>
                <a:lnTo>
                  <a:pt x="3221614" y="2989752"/>
                </a:lnTo>
                <a:lnTo>
                  <a:pt x="3269474" y="2958182"/>
                </a:lnTo>
                <a:lnTo>
                  <a:pt x="3317538" y="2925105"/>
                </a:lnTo>
                <a:lnTo>
                  <a:pt x="3365798" y="2890490"/>
                </a:lnTo>
                <a:lnTo>
                  <a:pt x="3414244" y="2854307"/>
                </a:lnTo>
                <a:lnTo>
                  <a:pt x="3462868" y="2816526"/>
                </a:lnTo>
                <a:lnTo>
                  <a:pt x="3511661" y="2777117"/>
                </a:lnTo>
                <a:lnTo>
                  <a:pt x="3560616" y="2736048"/>
                </a:lnTo>
                <a:lnTo>
                  <a:pt x="3609723" y="2693290"/>
                </a:lnTo>
                <a:lnTo>
                  <a:pt x="3658973" y="2648812"/>
                </a:lnTo>
                <a:lnTo>
                  <a:pt x="3708359" y="2602584"/>
                </a:lnTo>
                <a:lnTo>
                  <a:pt x="3757870" y="2554576"/>
                </a:lnTo>
                <a:lnTo>
                  <a:pt x="3453250" y="2533704"/>
                </a:lnTo>
                <a:lnTo>
                  <a:pt x="3302869" y="2481327"/>
                </a:lnTo>
                <a:lnTo>
                  <a:pt x="3262771" y="2356567"/>
                </a:lnTo>
                <a:lnTo>
                  <a:pt x="3288999" y="2118547"/>
                </a:lnTo>
                <a:lnTo>
                  <a:pt x="3295159" y="2074077"/>
                </a:lnTo>
                <a:lnTo>
                  <a:pt x="3300815" y="2028788"/>
                </a:lnTo>
                <a:lnTo>
                  <a:pt x="3305910" y="1982740"/>
                </a:lnTo>
                <a:lnTo>
                  <a:pt x="3310386" y="1935995"/>
                </a:lnTo>
                <a:lnTo>
                  <a:pt x="3314183" y="1888615"/>
                </a:lnTo>
                <a:lnTo>
                  <a:pt x="3317243" y="1840659"/>
                </a:lnTo>
                <a:lnTo>
                  <a:pt x="3319509" y="1792190"/>
                </a:lnTo>
                <a:lnTo>
                  <a:pt x="3320920" y="1743268"/>
                </a:lnTo>
                <a:lnTo>
                  <a:pt x="3321420" y="1693956"/>
                </a:lnTo>
                <a:lnTo>
                  <a:pt x="3320949" y="1644313"/>
                </a:lnTo>
                <a:lnTo>
                  <a:pt x="3319449" y="1594402"/>
                </a:lnTo>
                <a:lnTo>
                  <a:pt x="3316862" y="1544283"/>
                </a:lnTo>
                <a:lnTo>
                  <a:pt x="3313128" y="1494018"/>
                </a:lnTo>
                <a:lnTo>
                  <a:pt x="3308190" y="1443667"/>
                </a:lnTo>
                <a:lnTo>
                  <a:pt x="3301990" y="1393293"/>
                </a:lnTo>
                <a:lnTo>
                  <a:pt x="3294468" y="1342956"/>
                </a:lnTo>
                <a:lnTo>
                  <a:pt x="3285566" y="1292717"/>
                </a:lnTo>
                <a:lnTo>
                  <a:pt x="3275226" y="1242638"/>
                </a:lnTo>
                <a:lnTo>
                  <a:pt x="3263389" y="1192780"/>
                </a:lnTo>
                <a:lnTo>
                  <a:pt x="3249996" y="1143203"/>
                </a:lnTo>
                <a:lnTo>
                  <a:pt x="3234991" y="1093971"/>
                </a:lnTo>
                <a:lnTo>
                  <a:pt x="3218313" y="1045142"/>
                </a:lnTo>
                <a:lnTo>
                  <a:pt x="3199904" y="996779"/>
                </a:lnTo>
                <a:lnTo>
                  <a:pt x="3179706" y="948943"/>
                </a:lnTo>
                <a:lnTo>
                  <a:pt x="3157661" y="901695"/>
                </a:lnTo>
                <a:lnTo>
                  <a:pt x="3133710" y="855097"/>
                </a:lnTo>
                <a:lnTo>
                  <a:pt x="3107794" y="809208"/>
                </a:lnTo>
                <a:lnTo>
                  <a:pt x="3079856" y="764092"/>
                </a:lnTo>
                <a:lnTo>
                  <a:pt x="3052901" y="723756"/>
                </a:lnTo>
                <a:lnTo>
                  <a:pt x="3024986" y="684450"/>
                </a:lnTo>
                <a:lnTo>
                  <a:pt x="2996136" y="646180"/>
                </a:lnTo>
                <a:lnTo>
                  <a:pt x="2966377" y="608950"/>
                </a:lnTo>
                <a:lnTo>
                  <a:pt x="2935735" y="572766"/>
                </a:lnTo>
                <a:lnTo>
                  <a:pt x="2904236" y="537634"/>
                </a:lnTo>
                <a:lnTo>
                  <a:pt x="2871906" y="503560"/>
                </a:lnTo>
                <a:lnTo>
                  <a:pt x="2838769" y="470547"/>
                </a:lnTo>
                <a:lnTo>
                  <a:pt x="2804853" y="438604"/>
                </a:lnTo>
                <a:lnTo>
                  <a:pt x="2770182" y="407733"/>
                </a:lnTo>
                <a:lnTo>
                  <a:pt x="2734782" y="377943"/>
                </a:lnTo>
                <a:lnTo>
                  <a:pt x="2698680" y="349236"/>
                </a:lnTo>
                <a:lnTo>
                  <a:pt x="2661900" y="321620"/>
                </a:lnTo>
                <a:lnTo>
                  <a:pt x="2624469" y="295100"/>
                </a:lnTo>
                <a:lnTo>
                  <a:pt x="2586412" y="269681"/>
                </a:lnTo>
                <a:lnTo>
                  <a:pt x="2547756" y="245368"/>
                </a:lnTo>
                <a:lnTo>
                  <a:pt x="2508525" y="222168"/>
                </a:lnTo>
                <a:lnTo>
                  <a:pt x="2468746" y="200086"/>
                </a:lnTo>
                <a:lnTo>
                  <a:pt x="2428445" y="179127"/>
                </a:lnTo>
                <a:lnTo>
                  <a:pt x="2387646" y="159296"/>
                </a:lnTo>
                <a:lnTo>
                  <a:pt x="2346377" y="140600"/>
                </a:lnTo>
                <a:lnTo>
                  <a:pt x="2304662" y="123043"/>
                </a:lnTo>
                <a:lnTo>
                  <a:pt x="2262527" y="106632"/>
                </a:lnTo>
                <a:lnTo>
                  <a:pt x="2219998" y="91371"/>
                </a:lnTo>
                <a:lnTo>
                  <a:pt x="2177101" y="77266"/>
                </a:lnTo>
                <a:lnTo>
                  <a:pt x="2133862" y="64324"/>
                </a:lnTo>
                <a:lnTo>
                  <a:pt x="2090306" y="52548"/>
                </a:lnTo>
                <a:lnTo>
                  <a:pt x="2046459" y="41945"/>
                </a:lnTo>
                <a:lnTo>
                  <a:pt x="2002347" y="32520"/>
                </a:lnTo>
                <a:lnTo>
                  <a:pt x="1957996" y="24279"/>
                </a:lnTo>
                <a:lnTo>
                  <a:pt x="1913431" y="17228"/>
                </a:lnTo>
                <a:lnTo>
                  <a:pt x="1868677" y="11371"/>
                </a:lnTo>
                <a:lnTo>
                  <a:pt x="1823762" y="6714"/>
                </a:lnTo>
                <a:lnTo>
                  <a:pt x="1778710" y="3263"/>
                </a:lnTo>
                <a:lnTo>
                  <a:pt x="1733548" y="1023"/>
                </a:lnTo>
                <a:lnTo>
                  <a:pt x="16883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D8341EA5-549E-40A6-AF76-296A43A7AC58}"/>
              </a:ext>
            </a:extLst>
          </p:cNvPr>
          <p:cNvSpPr>
            <a:spLocks noGrp="1"/>
          </p:cNvSpPr>
          <p:nvPr/>
        </p:nvSpPr>
        <p:spPr bwMode="auto">
          <a:xfrm>
            <a:off x="107504" y="4437407"/>
            <a:ext cx="5708650" cy="62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Conférence de presse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23 février 2021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63DDB5-B875-4684-9BCD-F6A41CE2B8D3}"/>
              </a:ext>
            </a:extLst>
          </p:cNvPr>
          <p:cNvSpPr txBox="1"/>
          <p:nvPr/>
        </p:nvSpPr>
        <p:spPr>
          <a:xfrm>
            <a:off x="5416409" y="1060244"/>
            <a:ext cx="3200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Observatoire </a:t>
            </a:r>
            <a:r>
              <a:rPr lang="fr-FR" sz="3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Immobilier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CBC</a:t>
            </a:r>
          </a:p>
        </p:txBody>
      </p:sp>
      <p:pic>
        <p:nvPicPr>
          <p:cNvPr id="10" name="Picture 8" descr="CBC_RGB.eps">
            <a:extLst>
              <a:ext uri="{FF2B5EF4-FFF2-40B4-BE49-F238E27FC236}">
                <a16:creationId xmlns:a16="http://schemas.microsoft.com/office/drawing/2014/main" id="{712E20B7-CB72-4151-9222-DEED2701A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91" y="4443958"/>
            <a:ext cx="691028" cy="5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8" name="Chart 16">
            <a:extLst>
              <a:ext uri="{FF2B5EF4-FFF2-40B4-BE49-F238E27FC236}">
                <a16:creationId xmlns:a16="http://schemas.microsoft.com/office/drawing/2014/main" id="{8506E780-8650-491D-9E1C-942CC0349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998572"/>
              </p:ext>
            </p:extLst>
          </p:nvPr>
        </p:nvGraphicFramePr>
        <p:xfrm>
          <a:off x="4553022" y="1745563"/>
          <a:ext cx="3723929" cy="269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77BE043-B2B1-4CEA-8B37-B88BB5340C46}"/>
              </a:ext>
            </a:extLst>
          </p:cNvPr>
          <p:cNvSpPr/>
          <p:nvPr/>
        </p:nvSpPr>
        <p:spPr>
          <a:xfrm>
            <a:off x="395536" y="2061311"/>
            <a:ext cx="4127643" cy="1878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B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l’ai concrétisé/je suis en train de le concrétiser</a:t>
            </a:r>
          </a:p>
          <a:p>
            <a:pPr algn="r">
              <a:lnSpc>
                <a:spcPct val="150000"/>
              </a:lnSpc>
            </a:pPr>
            <a:endParaRPr lang="fr-BE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endParaRPr lang="fr-BE" sz="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B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J’ai dû le postposer</a:t>
            </a:r>
          </a:p>
          <a:p>
            <a:pPr algn="r">
              <a:lnSpc>
                <a:spcPct val="150000"/>
              </a:lnSpc>
            </a:pPr>
            <a:endParaRPr lang="fr-BE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B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fr-B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J’ai dû y renoncer 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542856" y="1059582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Parmi les </a:t>
            </a:r>
            <a:r>
              <a:rPr lang="fr-BE" sz="1600" dirty="0">
                <a:solidFill>
                  <a:srgbClr val="002060"/>
                </a:solidFill>
              </a:rPr>
              <a:t>Belges qui avaient un projet avant le début de la crise, 60% l’ont réalisé ou sont en train de le réaliser.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303498"/>
            <a:ext cx="8229600" cy="540060"/>
          </a:xfrm>
        </p:spPr>
        <p:txBody>
          <a:bodyPr/>
          <a:lstStyle/>
          <a:p>
            <a:r>
              <a:rPr lang="fr-BE" dirty="0"/>
              <a:t>Aviez-vous un projet immobilier (achat ou location) </a:t>
            </a:r>
            <a:r>
              <a:rPr lang="fr-BE" u="sng" dirty="0"/>
              <a:t>avant le début de la crise</a:t>
            </a:r>
            <a:r>
              <a:rPr lang="fr-BE" dirty="0"/>
              <a:t> du Covid-19 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4B20CA6-3240-42C9-9B33-1100F5CC4A9C}"/>
              </a:ext>
            </a:extLst>
          </p:cNvPr>
          <p:cNvSpPr txBox="1">
            <a:spLocks/>
          </p:cNvSpPr>
          <p:nvPr/>
        </p:nvSpPr>
        <p:spPr>
          <a:xfrm>
            <a:off x="755576" y="4903155"/>
            <a:ext cx="5832648" cy="1309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Belges qui avaient un projet immobilier avant le début de la crise du Covid-19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(n=295)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9354D3E-9227-4A69-819D-3E190FFCED6D}"/>
              </a:ext>
            </a:extLst>
          </p:cNvPr>
          <p:cNvSpPr/>
          <p:nvPr/>
        </p:nvSpPr>
        <p:spPr>
          <a:xfrm>
            <a:off x="6012160" y="2931790"/>
            <a:ext cx="1964577" cy="264480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36% parmi les 25-34 ans</a:t>
            </a:r>
          </a:p>
        </p:txBody>
      </p:sp>
    </p:spTree>
    <p:extLst>
      <p:ext uri="{BB962C8B-B14F-4D97-AF65-F5344CB8AC3E}">
        <p14:creationId xmlns:p14="http://schemas.microsoft.com/office/powerpoint/2010/main" val="244299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552468"/>
              </p:ext>
            </p:extLst>
          </p:nvPr>
        </p:nvGraphicFramePr>
        <p:xfrm>
          <a:off x="1631014" y="1795545"/>
          <a:ext cx="5881972" cy="327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716830" y="3274048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664864" y="2613503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611560" y="1059582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3/4 des Belges qui ont dû postposer leur projet immobilier sont confiants quant à la concrétisation de celui-ci en 2021.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303498"/>
            <a:ext cx="8416572" cy="540060"/>
          </a:xfrm>
        </p:spPr>
        <p:txBody>
          <a:bodyPr/>
          <a:lstStyle/>
          <a:p>
            <a:r>
              <a:rPr lang="fr-BE" dirty="0"/>
              <a:t>Etes-vous confiant(e) par rapport à la concrétisation de ce projet 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D396C3-81B2-4CB7-BB4B-B3B24E742BA0}"/>
              </a:ext>
            </a:extLst>
          </p:cNvPr>
          <p:cNvSpPr txBox="1">
            <a:spLocks/>
          </p:cNvSpPr>
          <p:nvPr/>
        </p:nvSpPr>
        <p:spPr>
          <a:xfrm>
            <a:off x="774725" y="4878956"/>
            <a:ext cx="7409702" cy="578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Belges qui ont dû postposer leur projet immobilier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7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90015" y="4884836"/>
            <a:ext cx="5832648" cy="1309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Belges qui avaient un projet immobilier avant le début de la crise du Covid-19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(n=295)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21592"/>
              </p:ext>
            </p:extLst>
          </p:nvPr>
        </p:nvGraphicFramePr>
        <p:xfrm>
          <a:off x="490228" y="1347589"/>
          <a:ext cx="756083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6148" y="828647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Plus d’1 Belge sur 2 a décidé d’acquérir un bien en tant qu’habitation principale.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48000" cy="540060"/>
          </a:xfrm>
        </p:spPr>
        <p:txBody>
          <a:bodyPr/>
          <a:lstStyle/>
          <a:p>
            <a:r>
              <a:rPr lang="fr-BE" dirty="0"/>
              <a:t>Quelle était/est la nature de ce projet immobilier ?</a:t>
            </a:r>
            <a:endParaRPr lang="en-BE" dirty="0"/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D8405977-F159-473D-90CA-11A95EA1ED15}"/>
              </a:ext>
            </a:extLst>
          </p:cNvPr>
          <p:cNvSpPr/>
          <p:nvPr/>
        </p:nvSpPr>
        <p:spPr>
          <a:xfrm>
            <a:off x="6575696" y="1422999"/>
            <a:ext cx="228552" cy="709047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475041-4677-42B0-A3FC-7EBB093AB686}"/>
              </a:ext>
            </a:extLst>
          </p:cNvPr>
          <p:cNvSpPr txBox="1"/>
          <p:nvPr/>
        </p:nvSpPr>
        <p:spPr>
          <a:xfrm>
            <a:off x="6834530" y="1639022"/>
            <a:ext cx="1775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rgbClr val="0A3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Acquéreurs 55%</a:t>
            </a:r>
          </a:p>
        </p:txBody>
      </p: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4BABF448-600B-4CB0-AE66-F7464AC7173D}"/>
              </a:ext>
            </a:extLst>
          </p:cNvPr>
          <p:cNvSpPr/>
          <p:nvPr/>
        </p:nvSpPr>
        <p:spPr>
          <a:xfrm>
            <a:off x="6575696" y="2217226"/>
            <a:ext cx="228552" cy="858580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7050251C-B867-44FB-A24D-8BB3BAF60C56}"/>
              </a:ext>
            </a:extLst>
          </p:cNvPr>
          <p:cNvSpPr/>
          <p:nvPr/>
        </p:nvSpPr>
        <p:spPr>
          <a:xfrm>
            <a:off x="6575696" y="3160986"/>
            <a:ext cx="228552" cy="709047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AD71D2-C692-4F71-8608-4148C9CAAF19}"/>
              </a:ext>
            </a:extLst>
          </p:cNvPr>
          <p:cNvSpPr txBox="1"/>
          <p:nvPr/>
        </p:nvSpPr>
        <p:spPr>
          <a:xfrm>
            <a:off x="6804248" y="2499742"/>
            <a:ext cx="1775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rgbClr val="0A3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Investisseurs 32%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0A2CF6D-25E2-4E72-942D-70373CFAC7F1}"/>
              </a:ext>
            </a:extLst>
          </p:cNvPr>
          <p:cNvSpPr txBox="1"/>
          <p:nvPr/>
        </p:nvSpPr>
        <p:spPr>
          <a:xfrm>
            <a:off x="6804248" y="3352790"/>
            <a:ext cx="1775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rgbClr val="0A3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Locataires 5%</a:t>
            </a:r>
          </a:p>
        </p:txBody>
      </p:sp>
    </p:spTree>
    <p:extLst>
      <p:ext uri="{BB962C8B-B14F-4D97-AF65-F5344CB8AC3E}">
        <p14:creationId xmlns:p14="http://schemas.microsoft.com/office/powerpoint/2010/main" val="387141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620375"/>
              </p:ext>
            </p:extLst>
          </p:nvPr>
        </p:nvGraphicFramePr>
        <p:xfrm>
          <a:off x="107504" y="1563638"/>
          <a:ext cx="93610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6180" y="1008872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 prix des biens et les ressources</a:t>
            </a:r>
            <a:r>
              <a:rPr lang="fr-FR" sz="1600" dirty="0">
                <a:solidFill>
                  <a:srgbClr val="002060"/>
                </a:solidFill>
              </a:rPr>
              <a:t> financières constituent les principaux obstacles.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10246" cy="540060"/>
          </a:xfrm>
        </p:spPr>
        <p:txBody>
          <a:bodyPr/>
          <a:lstStyle/>
          <a:p>
            <a:r>
              <a:rPr lang="fr-BE" dirty="0"/>
              <a:t>Quels sont, pour vous, les </a:t>
            </a:r>
            <a:r>
              <a:rPr lang="fr-BE" u="sng" dirty="0"/>
              <a:t>3 principaux obstacles</a:t>
            </a:r>
            <a:r>
              <a:rPr lang="fr-BE" dirty="0"/>
              <a:t> lorsque l’on se lance dans un projet immobilier ? </a:t>
            </a:r>
            <a:endParaRPr lang="en-B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207EFD-D6B5-4152-9CA9-677E0AA87033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(n=1043)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4D41850-2876-4AA9-9E46-DF5FD9A68F7F}"/>
              </a:ext>
            </a:extLst>
          </p:cNvPr>
          <p:cNvSpPr/>
          <p:nvPr/>
        </p:nvSpPr>
        <p:spPr>
          <a:xfrm>
            <a:off x="179512" y="1646914"/>
            <a:ext cx="6696744" cy="636804"/>
          </a:xfrm>
          <a:prstGeom prst="roundRect">
            <a:avLst/>
          </a:prstGeom>
          <a:noFill/>
          <a:ln w="1905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103416D-1030-43BE-87DD-E32D3DDC0C0D}"/>
              </a:ext>
            </a:extLst>
          </p:cNvPr>
          <p:cNvSpPr/>
          <p:nvPr/>
        </p:nvSpPr>
        <p:spPr>
          <a:xfrm>
            <a:off x="6948264" y="1659198"/>
            <a:ext cx="1964577" cy="264480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50% parmi les 25-44 ans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0DB5F0A-C750-4E20-AA96-939BF4ADC560}"/>
              </a:ext>
            </a:extLst>
          </p:cNvPr>
          <p:cNvSpPr/>
          <p:nvPr/>
        </p:nvSpPr>
        <p:spPr>
          <a:xfrm>
            <a:off x="6948264" y="2007650"/>
            <a:ext cx="1964577" cy="264480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47% parmi les 25-44 ans</a:t>
            </a:r>
          </a:p>
        </p:txBody>
      </p:sp>
    </p:spTree>
    <p:extLst>
      <p:ext uri="{BB962C8B-B14F-4D97-AF65-F5344CB8AC3E}">
        <p14:creationId xmlns:p14="http://schemas.microsoft.com/office/powerpoint/2010/main" val="131655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708"/>
            <a:ext cx="9144000" cy="5143500"/>
          </a:xfrm>
          <a:prstGeom prst="rect">
            <a:avLst/>
          </a:prstGeom>
          <a:solidFill>
            <a:srgbClr val="14B2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5288F-EA8A-4003-9B09-FB96D698812A}"/>
              </a:ext>
            </a:extLst>
          </p:cNvPr>
          <p:cNvSpPr txBox="1"/>
          <p:nvPr/>
        </p:nvSpPr>
        <p:spPr>
          <a:xfrm>
            <a:off x="0" y="1779662"/>
            <a:ext cx="903548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Les Belges et </a:t>
            </a:r>
            <a:r>
              <a:rPr lang="fr-FR" sz="3600" b="1" u="sng" dirty="0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leur habitation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face à la crise Covid-19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Lubalin Graph Std" panose="02060703020205020404" pitchFamily="18" charset="0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985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492031"/>
              </p:ext>
            </p:extLst>
          </p:nvPr>
        </p:nvGraphicFramePr>
        <p:xfrm>
          <a:off x="1278750" y="1579576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411760" y="2865579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652351" y="2817786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539552" y="1153076"/>
            <a:ext cx="8064896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 Belges sur 10 déclarent que la crise a modifié leurs critères de choix d’une habitation.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375506"/>
            <a:ext cx="8416572" cy="540060"/>
          </a:xfrm>
        </p:spPr>
        <p:txBody>
          <a:bodyPr/>
          <a:lstStyle/>
          <a:p>
            <a:r>
              <a:rPr lang="fr-BE" dirty="0"/>
              <a:t>La crise du Covid-19 modifie-t-elle vos critères de choix/de préférence d’une habitation 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96B0AD3-898D-4C93-9A3D-9366667A9AA9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(n=1043)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0B58965-C38F-4079-97BC-4CF33205A7F6}"/>
              </a:ext>
            </a:extLst>
          </p:cNvPr>
          <p:cNvSpPr/>
          <p:nvPr/>
        </p:nvSpPr>
        <p:spPr>
          <a:xfrm>
            <a:off x="5724128" y="3171025"/>
            <a:ext cx="1964577" cy="264480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29% parmi les 18-34 ans</a:t>
            </a:r>
          </a:p>
        </p:txBody>
      </p:sp>
    </p:spTree>
    <p:extLst>
      <p:ext uri="{BB962C8B-B14F-4D97-AF65-F5344CB8AC3E}">
        <p14:creationId xmlns:p14="http://schemas.microsoft.com/office/powerpoint/2010/main" val="1885711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571364"/>
              </p:ext>
            </p:extLst>
          </p:nvPr>
        </p:nvGraphicFramePr>
        <p:xfrm>
          <a:off x="-828600" y="1824212"/>
          <a:ext cx="10322713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6180" y="1203598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2060"/>
                </a:solidFill>
              </a:rPr>
              <a:t>Pour les Belges, un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espace extérieur et </a:t>
            </a:r>
            <a:r>
              <a:rPr lang="fr-BE" sz="1600" dirty="0">
                <a:solidFill>
                  <a:srgbClr val="002060"/>
                </a:solidFill>
              </a:rPr>
              <a:t>une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bonne performance énergétique/ écologique font partie des critères indispensables.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195486"/>
            <a:ext cx="8710246" cy="540060"/>
          </a:xfrm>
        </p:spPr>
        <p:txBody>
          <a:bodyPr/>
          <a:lstStyle/>
          <a:p>
            <a:r>
              <a:rPr lang="fr-BE" dirty="0"/>
              <a:t>Suite à la crise du Covid-19, quels sont/seraient les 3 critères indispensables dans le choix de votre future habitation ?</a:t>
            </a:r>
            <a:endParaRPr lang="en-B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207EFD-D6B5-4152-9CA9-677E0AA87033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(n=1043)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D8A146F-9902-4086-A190-E63694895252}"/>
              </a:ext>
            </a:extLst>
          </p:cNvPr>
          <p:cNvSpPr/>
          <p:nvPr/>
        </p:nvSpPr>
        <p:spPr>
          <a:xfrm>
            <a:off x="506180" y="1916607"/>
            <a:ext cx="8429256" cy="590440"/>
          </a:xfrm>
          <a:prstGeom prst="roundRect">
            <a:avLst/>
          </a:prstGeom>
          <a:noFill/>
          <a:ln w="1905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43BE99E-5634-4969-86D7-FC7E063CFB82}"/>
              </a:ext>
            </a:extLst>
          </p:cNvPr>
          <p:cNvSpPr/>
          <p:nvPr/>
        </p:nvSpPr>
        <p:spPr>
          <a:xfrm>
            <a:off x="5724128" y="3816531"/>
            <a:ext cx="2374951" cy="411403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400" dirty="0">
                <a:solidFill>
                  <a:srgbClr val="14B2EC"/>
                </a:solidFill>
              </a:rPr>
              <a:t>29% parmi les télétravailleurs</a:t>
            </a:r>
          </a:p>
          <a:p>
            <a:r>
              <a:rPr lang="fr-BE" sz="1400" dirty="0">
                <a:solidFill>
                  <a:srgbClr val="14B2EC"/>
                </a:solidFill>
              </a:rPr>
              <a:t>25% parmi les 18-34 ans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52949DF-2A01-4FB3-A57C-C587DCEA52E6}"/>
              </a:ext>
            </a:extLst>
          </p:cNvPr>
          <p:cNvSpPr/>
          <p:nvPr/>
        </p:nvSpPr>
        <p:spPr>
          <a:xfrm>
            <a:off x="6732240" y="2211710"/>
            <a:ext cx="2088232" cy="221093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400" dirty="0">
                <a:solidFill>
                  <a:srgbClr val="14B2EC"/>
                </a:solidFill>
              </a:rPr>
              <a:t>56% parmi les 55 ans et +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A269F61-BC08-44A4-8641-07CADD67B16D}"/>
              </a:ext>
            </a:extLst>
          </p:cNvPr>
          <p:cNvSpPr/>
          <p:nvPr/>
        </p:nvSpPr>
        <p:spPr>
          <a:xfrm>
            <a:off x="5148064" y="4451476"/>
            <a:ext cx="2088232" cy="221093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400" dirty="0">
                <a:solidFill>
                  <a:srgbClr val="14B2EC"/>
                </a:solidFill>
              </a:rPr>
              <a:t>9% parmi les 65 ans et +</a:t>
            </a:r>
          </a:p>
        </p:txBody>
      </p:sp>
    </p:spTree>
    <p:extLst>
      <p:ext uri="{BB962C8B-B14F-4D97-AF65-F5344CB8AC3E}">
        <p14:creationId xmlns:p14="http://schemas.microsoft.com/office/powerpoint/2010/main" val="253760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08207"/>
              </p:ext>
            </p:extLst>
          </p:nvPr>
        </p:nvGraphicFramePr>
        <p:xfrm>
          <a:off x="355442" y="1569741"/>
          <a:ext cx="840491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6180" y="1131590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2060"/>
                </a:solidFill>
              </a:rPr>
              <a:t>1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Belge sur 2 rêve toujours de sa villa 4 façades.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10246" cy="540060"/>
          </a:xfrm>
        </p:spPr>
        <p:txBody>
          <a:bodyPr/>
          <a:lstStyle/>
          <a:p>
            <a:r>
              <a:rPr lang="fr-BE" dirty="0"/>
              <a:t>En fonction de vos critères, quel type de bien immobilier rechercheriez/souhaiteriez-vous demain ?</a:t>
            </a:r>
            <a:endParaRPr lang="en-B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207EFD-D6B5-4152-9CA9-677E0AA87033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(n=1043)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6CEEBA8-352E-45E0-AF6B-C4FF4F3EDB0D}"/>
              </a:ext>
            </a:extLst>
          </p:cNvPr>
          <p:cNvSpPr/>
          <p:nvPr/>
        </p:nvSpPr>
        <p:spPr>
          <a:xfrm>
            <a:off x="6970859" y="1794180"/>
            <a:ext cx="1964577" cy="264480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59% parmi les 35-44 ans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1291489-661C-4F7E-ABEB-4D85E52BB9DA}"/>
              </a:ext>
            </a:extLst>
          </p:cNvPr>
          <p:cNvSpPr/>
          <p:nvPr/>
        </p:nvSpPr>
        <p:spPr>
          <a:xfrm>
            <a:off x="6012160" y="2406137"/>
            <a:ext cx="2088232" cy="264480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40% parmi les 65 ans et +</a:t>
            </a:r>
          </a:p>
        </p:txBody>
      </p:sp>
    </p:spTree>
    <p:extLst>
      <p:ext uri="{BB962C8B-B14F-4D97-AF65-F5344CB8AC3E}">
        <p14:creationId xmlns:p14="http://schemas.microsoft.com/office/powerpoint/2010/main" val="3391735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842768"/>
              </p:ext>
            </p:extLst>
          </p:nvPr>
        </p:nvGraphicFramePr>
        <p:xfrm>
          <a:off x="1115616" y="1681969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411760" y="3455877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363472" y="2442345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6B6EC6-11F1-43C0-A369-47ED42874A07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Propriétaires (n=652)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611560" y="1059582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Dans ce contexte de crise, 4 propriétaires sur 10 ont l’intention de rénover leur habitation en 2021.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31490"/>
            <a:ext cx="8416572" cy="540060"/>
          </a:xfrm>
        </p:spPr>
        <p:txBody>
          <a:bodyPr/>
          <a:lstStyle/>
          <a:p>
            <a:r>
              <a:rPr lang="fr-BE" dirty="0"/>
              <a:t>Envisagez-vous de faire des travaux de rénovation dans votre habitation dans les 12 prochains mois ?</a:t>
            </a:r>
          </a:p>
        </p:txBody>
      </p:sp>
      <p:pic>
        <p:nvPicPr>
          <p:cNvPr id="6" name="Graphique 5" descr="Outils">
            <a:extLst>
              <a:ext uri="{FF2B5EF4-FFF2-40B4-BE49-F238E27FC236}">
                <a16:creationId xmlns:a16="http://schemas.microsoft.com/office/drawing/2014/main" id="{9036CA23-83D0-4B77-828C-7101CCFE2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4451" y="2823694"/>
            <a:ext cx="540687" cy="540687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946509E-E703-468C-AE9A-53CB22582505}"/>
              </a:ext>
            </a:extLst>
          </p:cNvPr>
          <p:cNvSpPr/>
          <p:nvPr/>
        </p:nvSpPr>
        <p:spPr>
          <a:xfrm>
            <a:off x="6063807" y="2482227"/>
            <a:ext cx="1964577" cy="264480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50% parmi les 25-44 ans</a:t>
            </a:r>
          </a:p>
        </p:txBody>
      </p:sp>
    </p:spTree>
    <p:extLst>
      <p:ext uri="{BB962C8B-B14F-4D97-AF65-F5344CB8AC3E}">
        <p14:creationId xmlns:p14="http://schemas.microsoft.com/office/powerpoint/2010/main" val="3120814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8">
            <a:extLst>
              <a:ext uri="{FF2B5EF4-FFF2-40B4-BE49-F238E27FC236}">
                <a16:creationId xmlns:a16="http://schemas.microsoft.com/office/drawing/2014/main" id="{EFF5E355-3A95-48B3-89C6-98245A789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338237"/>
              </p:ext>
            </p:extLst>
          </p:nvPr>
        </p:nvGraphicFramePr>
        <p:xfrm>
          <a:off x="1763688" y="1945781"/>
          <a:ext cx="5492531" cy="319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6B6EC6-11F1-43C0-A369-47ED42874A07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Propriétaires qui ont l’intention de rénover en 2021 (n=257)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570515" y="1279753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La performance énergétique/écologique sera prise en compte par près de 8 propriétaires sur 10 lors de leurs travaux de rénovation en 2021.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31490"/>
            <a:ext cx="8416572" cy="540060"/>
          </a:xfrm>
        </p:spPr>
        <p:txBody>
          <a:bodyPr/>
          <a:lstStyle/>
          <a:p>
            <a:r>
              <a:rPr lang="fr-BE" dirty="0"/>
              <a:t>Lors de ces travaux, accorderez-vous une importance particulière à la performance énergétique/écologique de votre habitation 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D258C7F-7163-4B06-9734-0AD53293A2A1}"/>
              </a:ext>
            </a:extLst>
          </p:cNvPr>
          <p:cNvSpPr txBox="1"/>
          <p:nvPr/>
        </p:nvSpPr>
        <p:spPr>
          <a:xfrm>
            <a:off x="2772517" y="3089167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A4FC5E2-D6DC-4876-B75B-9BCBE96CE15C}"/>
              </a:ext>
            </a:extLst>
          </p:cNvPr>
          <p:cNvSpPr txBox="1"/>
          <p:nvPr/>
        </p:nvSpPr>
        <p:spPr>
          <a:xfrm>
            <a:off x="5508104" y="3052438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</p:spTree>
    <p:extLst>
      <p:ext uri="{BB962C8B-B14F-4D97-AF65-F5344CB8AC3E}">
        <p14:creationId xmlns:p14="http://schemas.microsoft.com/office/powerpoint/2010/main" val="6949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BD913-6C0B-FE4C-97C0-1A4F6EA860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906" y="521796"/>
            <a:ext cx="7604534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Autofit/>
          </a:bodyPr>
          <a:lstStyle/>
          <a:p>
            <a:pPr marL="0" marR="0" lvl="0" indent="0" algn="l" defTabSz="3095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Ordre du jour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8174" y="2075447"/>
            <a:ext cx="342900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rmAutofit/>
          </a:bodyPr>
          <a:lstStyle/>
          <a:p>
            <a:pPr marL="257175" marR="0" lvl="0" indent="-257175" algn="l" defTabSz="3095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Arial"/>
              <a:buChar char="•"/>
              <a:tabLst/>
              <a:defRPr/>
            </a:pPr>
            <a:endParaRPr kumimoji="0" lang="en-US" sz="19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539552" y="870175"/>
            <a:ext cx="8006864" cy="30963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BE" sz="1600" dirty="0"/>
              <a:t>Introduction et présentation des résultats de l’Observatoire « Les Belges et l’immobilier face au Covid-19» par Cédric Matte, Directeur Général du Marché </a:t>
            </a:r>
            <a:r>
              <a:rPr lang="fr-BE" sz="1600" dirty="0" err="1"/>
              <a:t>Retail</a:t>
            </a:r>
            <a:r>
              <a:rPr lang="fr-BE" sz="1600" dirty="0"/>
              <a:t> chez CBC</a:t>
            </a:r>
          </a:p>
          <a:p>
            <a:pPr>
              <a:lnSpc>
                <a:spcPct val="150000"/>
              </a:lnSpc>
            </a:pPr>
            <a:r>
              <a:rPr lang="fr-BE" sz="1600" dirty="0"/>
              <a:t>Eclairage académique par Yves Hanin, Sociologue urbaniste, Professeur et Directeur du Centre de Recherche et d'Etude pour l'Action Territoriale, UCLouvain - CREAT</a:t>
            </a:r>
          </a:p>
          <a:p>
            <a:pPr>
              <a:lnSpc>
                <a:spcPct val="150000"/>
              </a:lnSpc>
            </a:pPr>
            <a:r>
              <a:rPr lang="fr-BE" sz="1600" dirty="0"/>
              <a:t>Questions / réponses</a:t>
            </a:r>
          </a:p>
          <a:p>
            <a:pPr>
              <a:lnSpc>
                <a:spcPct val="150000"/>
              </a:lnSpc>
            </a:pPr>
            <a:endParaRPr lang="fr-BE" sz="1600" dirty="0"/>
          </a:p>
          <a:p>
            <a:pPr marL="0" indent="0">
              <a:lnSpc>
                <a:spcPct val="150000"/>
              </a:lnSpc>
              <a:buNone/>
            </a:pPr>
            <a:endParaRPr lang="fr-FR" sz="1350" dirty="0"/>
          </a:p>
          <a:p>
            <a:pPr marL="428625" indent="-428625">
              <a:buFont typeface="Wingdings" charset="2"/>
              <a:buChar char="§"/>
            </a:pP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3403996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708"/>
            <a:ext cx="9144000" cy="5143500"/>
          </a:xfrm>
          <a:prstGeom prst="rect">
            <a:avLst/>
          </a:prstGeom>
          <a:solidFill>
            <a:srgbClr val="14B2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5288F-EA8A-4003-9B09-FB96D698812A}"/>
              </a:ext>
            </a:extLst>
          </p:cNvPr>
          <p:cNvSpPr txBox="1"/>
          <p:nvPr/>
        </p:nvSpPr>
        <p:spPr>
          <a:xfrm>
            <a:off x="-108520" y="2067694"/>
            <a:ext cx="91440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Les Belges et </a:t>
            </a:r>
            <a:r>
              <a:rPr kumimoji="0" lang="fr-FR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la digitalisation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du marché immobilier</a:t>
            </a:r>
          </a:p>
        </p:txBody>
      </p:sp>
    </p:spTree>
    <p:extLst>
      <p:ext uri="{BB962C8B-B14F-4D97-AF65-F5344CB8AC3E}">
        <p14:creationId xmlns:p14="http://schemas.microsoft.com/office/powerpoint/2010/main" val="884625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382528"/>
              </p:ext>
            </p:extLst>
          </p:nvPr>
        </p:nvGraphicFramePr>
        <p:xfrm>
          <a:off x="156608" y="1500983"/>
          <a:ext cx="936392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467544" y="987574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Les sites en ligne ont le plus la cote auprès </a:t>
            </a:r>
            <a:r>
              <a:rPr lang="fr-BE" sz="1600" dirty="0">
                <a:solidFill>
                  <a:srgbClr val="002060"/>
                </a:solidFill>
              </a:rPr>
              <a:t>de 65% des Belges.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10246" cy="540060"/>
          </a:xfrm>
        </p:spPr>
        <p:txBody>
          <a:bodyPr/>
          <a:lstStyle/>
          <a:p>
            <a:r>
              <a:rPr lang="fr-BE" dirty="0"/>
              <a:t>Actuellement, quel est, selon vous, </a:t>
            </a:r>
            <a:r>
              <a:rPr lang="fr-BE" u="sng" dirty="0"/>
              <a:t>le meilleur moyen de rechercher</a:t>
            </a:r>
            <a:r>
              <a:rPr lang="fr-BE" dirty="0"/>
              <a:t> un bien immobilier ?</a:t>
            </a:r>
            <a:endParaRPr lang="en-B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207EFD-D6B5-4152-9CA9-677E0AA87033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(n=1043)</a:t>
            </a:r>
          </a:p>
        </p:txBody>
      </p:sp>
    </p:spTree>
    <p:extLst>
      <p:ext uri="{BB962C8B-B14F-4D97-AF65-F5344CB8AC3E}">
        <p14:creationId xmlns:p14="http://schemas.microsoft.com/office/powerpoint/2010/main" val="711162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103147"/>
              </p:ext>
            </p:extLst>
          </p:nvPr>
        </p:nvGraphicFramePr>
        <p:xfrm>
          <a:off x="1377905" y="1773519"/>
          <a:ext cx="6051258" cy="326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424446" y="3006524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580112" y="2847585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539552" y="1131590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Parmi les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propriétaires/futurs propriétaires, 2 sur 10 ont déjà effectué une visite virtuelle d’une habitation.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375506"/>
            <a:ext cx="8416572" cy="540060"/>
          </a:xfrm>
        </p:spPr>
        <p:txBody>
          <a:bodyPr/>
          <a:lstStyle/>
          <a:p>
            <a:r>
              <a:rPr lang="fr-BE" dirty="0"/>
              <a:t>Avez-vous déjà eu recours à une </a:t>
            </a:r>
            <a:r>
              <a:rPr lang="fr-BE" u="sng" dirty="0"/>
              <a:t>visite virtuelle</a:t>
            </a:r>
            <a:r>
              <a:rPr lang="fr-BE" dirty="0"/>
              <a:t> d’une habitation en vue d’un achat 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96B0AD3-898D-4C93-9A3D-9366667A9AA9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propriétaires et futurs propriétaires (n=922)</a:t>
            </a:r>
          </a:p>
        </p:txBody>
      </p:sp>
    </p:spTree>
    <p:extLst>
      <p:ext uri="{BB962C8B-B14F-4D97-AF65-F5344CB8AC3E}">
        <p14:creationId xmlns:p14="http://schemas.microsoft.com/office/powerpoint/2010/main" val="4735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29071"/>
              </p:ext>
            </p:extLst>
          </p:nvPr>
        </p:nvGraphicFramePr>
        <p:xfrm>
          <a:off x="1008180" y="1681969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195736" y="3253385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264530" y="2606542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pic>
        <p:nvPicPr>
          <p:cNvPr id="7" name="Graphique 6" descr="Maison">
            <a:extLst>
              <a:ext uri="{FF2B5EF4-FFF2-40B4-BE49-F238E27FC236}">
                <a16:creationId xmlns:a16="http://schemas.microsoft.com/office/drawing/2014/main" id="{B6774ED2-F164-4C7E-8FFC-D8CF95A01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3978" y="2480818"/>
            <a:ext cx="569733" cy="569733"/>
          </a:xfrm>
          <a:prstGeom prst="rect">
            <a:avLst/>
          </a:prstGeom>
        </p:spPr>
      </p:pic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6B6EC6-11F1-43C0-A369-47ED42874A07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Propriétaires (n=652)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501006" y="1275606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1 propriétaire sur 10 a déjà souscrit une crédit hypothécaire entièrement en ligne.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31490"/>
            <a:ext cx="8416572" cy="540060"/>
          </a:xfrm>
        </p:spPr>
        <p:txBody>
          <a:bodyPr/>
          <a:lstStyle/>
          <a:p>
            <a:r>
              <a:rPr lang="fr-BE" dirty="0"/>
              <a:t>Avez-vous déjà souscrit un crédit hypothécaire entièrement en ligne (de la demande de crédit à la signature)?</a:t>
            </a:r>
          </a:p>
        </p:txBody>
      </p:sp>
      <p:pic>
        <p:nvPicPr>
          <p:cNvPr id="3" name="Graphique 2" descr="Internet">
            <a:extLst>
              <a:ext uri="{FF2B5EF4-FFF2-40B4-BE49-F238E27FC236}">
                <a16:creationId xmlns:a16="http://schemas.microsoft.com/office/drawing/2014/main" id="{7BDCC0FE-2B20-472F-9A31-89C02AF23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9529" y="3005794"/>
            <a:ext cx="638629" cy="638629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D9E7B04-BF55-4730-AC07-CBBDC84B2540}"/>
              </a:ext>
            </a:extLst>
          </p:cNvPr>
          <p:cNvSpPr/>
          <p:nvPr/>
        </p:nvSpPr>
        <p:spPr>
          <a:xfrm>
            <a:off x="5926758" y="2620979"/>
            <a:ext cx="1964577" cy="264480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21% parmi les 25-34 ans</a:t>
            </a:r>
          </a:p>
        </p:txBody>
      </p:sp>
    </p:spTree>
    <p:extLst>
      <p:ext uri="{BB962C8B-B14F-4D97-AF65-F5344CB8AC3E}">
        <p14:creationId xmlns:p14="http://schemas.microsoft.com/office/powerpoint/2010/main" val="415339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161759"/>
              </p:ext>
            </p:extLst>
          </p:nvPr>
        </p:nvGraphicFramePr>
        <p:xfrm>
          <a:off x="1619672" y="1844069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906939" y="2642918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953472" y="3415690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pic>
        <p:nvPicPr>
          <p:cNvPr id="7" name="Graphique 6" descr="Maison">
            <a:extLst>
              <a:ext uri="{FF2B5EF4-FFF2-40B4-BE49-F238E27FC236}">
                <a16:creationId xmlns:a16="http://schemas.microsoft.com/office/drawing/2014/main" id="{B6774ED2-F164-4C7E-8FFC-D8CF95A01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1914" y="2629603"/>
            <a:ext cx="569733" cy="569733"/>
          </a:xfrm>
          <a:prstGeom prst="rect">
            <a:avLst/>
          </a:prstGeom>
        </p:spPr>
      </p:pic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502561" y="1259294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A l’avenir, 1/3 des propriétaires et futurs propriétaires seraient prêts à souscrire un crédit hypothécaire de A à Z en ligne.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31490"/>
            <a:ext cx="8416572" cy="540060"/>
          </a:xfrm>
        </p:spPr>
        <p:txBody>
          <a:bodyPr/>
          <a:lstStyle/>
          <a:p>
            <a:r>
              <a:rPr lang="fr-BE" dirty="0"/>
              <a:t>Seriez-vous prêt(e) à souscrire (à nouveau) un crédit hypothécaire entièrement en ligne (de la demande de crédit à la signature)?</a:t>
            </a:r>
          </a:p>
        </p:txBody>
      </p:sp>
      <p:pic>
        <p:nvPicPr>
          <p:cNvPr id="3" name="Graphique 2" descr="Internet">
            <a:extLst>
              <a:ext uri="{FF2B5EF4-FFF2-40B4-BE49-F238E27FC236}">
                <a16:creationId xmlns:a16="http://schemas.microsoft.com/office/drawing/2014/main" id="{7BDCC0FE-2B20-472F-9A31-89C02AF23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65419" y="3147814"/>
            <a:ext cx="638629" cy="63862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26042C5-A7ED-4E03-B308-F8E22F1BF536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propriétaires et futurs propriétaires (n=922)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325FB65-AA24-42B0-8D36-60F6C9ED9080}"/>
              </a:ext>
            </a:extLst>
          </p:cNvPr>
          <p:cNvSpPr/>
          <p:nvPr/>
        </p:nvSpPr>
        <p:spPr>
          <a:xfrm>
            <a:off x="552872" y="2663304"/>
            <a:ext cx="2280479" cy="251166"/>
          </a:xfrm>
          <a:prstGeom prst="roundRect">
            <a:avLst/>
          </a:prstGeom>
          <a:noFill/>
          <a:ln w="12700">
            <a:solidFill>
              <a:srgbClr val="0A33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0A3365"/>
                </a:solidFill>
              </a:rPr>
              <a:t>85% parmi les 65 ans et plus</a:t>
            </a:r>
          </a:p>
        </p:txBody>
      </p:sp>
    </p:spTree>
    <p:extLst>
      <p:ext uri="{BB962C8B-B14F-4D97-AF65-F5344CB8AC3E}">
        <p14:creationId xmlns:p14="http://schemas.microsoft.com/office/powerpoint/2010/main" val="1321188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708"/>
            <a:ext cx="9144000" cy="51435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5288F-EA8A-4003-9B09-FB96D698812A}"/>
              </a:ext>
            </a:extLst>
          </p:cNvPr>
          <p:cNvSpPr txBox="1"/>
          <p:nvPr/>
        </p:nvSpPr>
        <p:spPr>
          <a:xfrm>
            <a:off x="-108520" y="2067694"/>
            <a:ext cx="91440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3600" b="1" dirty="0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Eclairage académique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3600" b="1" dirty="0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Yves Hanin, sociologue et urbaniste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Lubalin Graph Std" panose="02060703020205020404" pitchFamily="18" charset="0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65985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BD913-6C0B-FE4C-97C0-1A4F6EA860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906" y="521796"/>
            <a:ext cx="7604534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Autofit/>
          </a:bodyPr>
          <a:lstStyle/>
          <a:p>
            <a:pPr lvl="0" defTabSz="309563" hangingPunct="0">
              <a:lnSpc>
                <a:spcPct val="110000"/>
              </a:lnSpc>
              <a:buSzPct val="75000"/>
              <a:defRPr/>
            </a:pPr>
            <a:r>
              <a:rPr lang="fr-BE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Tendances confirmées de 2018 à 2021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ITC Lubalin Graph St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8174" y="2075447"/>
            <a:ext cx="342900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rmAutofit/>
          </a:bodyPr>
          <a:lstStyle/>
          <a:p>
            <a:pPr marL="257175" marR="0" lvl="0" indent="-257175" algn="l" defTabSz="3095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Arial"/>
              <a:buChar char="•"/>
              <a:tabLst/>
              <a:defRPr/>
            </a:pPr>
            <a:endParaRPr kumimoji="0" lang="en-US" sz="19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34741" y="864696"/>
            <a:ext cx="8006864" cy="375700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+mj-lt"/>
              </a:rPr>
              <a:t>La part de propriétaires dans la population reste proche des 63 %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+mj-lt"/>
              </a:rPr>
              <a:t>Le nombre des personnes non-propriétaires et qui ne souhaitent pas le devenir reste stable avec environ 10 % de l’échantillon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+mj-lt"/>
              </a:rPr>
              <a:t>Les ménages de + de 35 ans demeurent le segment qui souhaite le plus acquérir un bien </a:t>
            </a:r>
            <a:br>
              <a:rPr lang="fr-BE" sz="1600" dirty="0">
                <a:latin typeface="+mj-lt"/>
              </a:rPr>
            </a:br>
            <a:r>
              <a:rPr lang="fr-BE" sz="1600" dirty="0">
                <a:latin typeface="+mj-lt"/>
              </a:rPr>
              <a:t>et pour les – de 25 ans la priorité est la plus faible </a:t>
            </a:r>
          </a:p>
          <a:p>
            <a:pPr>
              <a:lnSpc>
                <a:spcPct val="150000"/>
              </a:lnSpc>
            </a:pPr>
            <a:r>
              <a:rPr lang="fr-BE" sz="1600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fr-B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fr-BE" sz="1600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Logique d’acquisition en lien avec le parcours familial et la propension </a:t>
            </a:r>
            <a:br>
              <a:rPr lang="fr-BE" sz="1600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</a:br>
            <a:r>
              <a:rPr lang="fr-BE" sz="1600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     du « Belge à être propriétaire »</a:t>
            </a:r>
            <a:endParaRPr lang="fr-BE" sz="1600" dirty="0">
              <a:solidFill>
                <a:srgbClr val="00B0F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fr-BE" sz="1600" dirty="0"/>
          </a:p>
          <a:p>
            <a:pPr marL="0" indent="0">
              <a:lnSpc>
                <a:spcPct val="150000"/>
              </a:lnSpc>
              <a:buNone/>
            </a:pPr>
            <a:endParaRPr lang="fr-FR" sz="1350" dirty="0"/>
          </a:p>
          <a:p>
            <a:pPr marL="428625" indent="-428625">
              <a:buFont typeface="Wingdings" charset="2"/>
              <a:buChar char="§"/>
            </a:pP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70897698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BD913-6C0B-FE4C-97C0-1A4F6EA860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906" y="521796"/>
            <a:ext cx="7604534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Autofit/>
          </a:bodyPr>
          <a:lstStyle/>
          <a:p>
            <a:pPr lvl="0" defTabSz="309563" hangingPunct="0">
              <a:lnSpc>
                <a:spcPct val="110000"/>
              </a:lnSpc>
              <a:buSzPct val="75000"/>
              <a:defRPr/>
            </a:pPr>
            <a:r>
              <a:rPr lang="fr-BE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Tendance de plus en plus marquée à la dualisation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ITC Lubalin Graph St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8174" y="2075447"/>
            <a:ext cx="342900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rmAutofit/>
          </a:bodyPr>
          <a:lstStyle/>
          <a:p>
            <a:pPr marL="257175" marR="0" lvl="0" indent="-257175" algn="l" defTabSz="3095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Arial"/>
              <a:buChar char="•"/>
              <a:tabLst/>
              <a:defRPr/>
            </a:pPr>
            <a:endParaRPr kumimoji="0" lang="en-US" sz="19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568568" y="1930341"/>
            <a:ext cx="8006864" cy="309634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+mj-lt"/>
              </a:rPr>
              <a:t>Si les jeunes veulent acquérir, globalement la motivation est la gestion en bon père de famille mais avec l’âge la motivation d’assurer une épargne pour la pension s’affirme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+mj-lt"/>
              </a:rPr>
              <a:t>La part importante de motivations à l’investissement immobilier pour un rendement se confirme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+mj-lt"/>
              </a:rPr>
              <a:t>Mais l’obstacle pour un grand nombre est désormais le prix des logements, la difficulté d’obtenir un prêt et le revenu incertain</a:t>
            </a:r>
          </a:p>
          <a:p>
            <a:pPr>
              <a:lnSpc>
                <a:spcPct val="150000"/>
              </a:lnSpc>
            </a:pPr>
            <a:r>
              <a:rPr lang="fr-BE" sz="1600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 Dualisation : les difficultés des primo acquéreur VS un marché de plus en plus soutenu par des investisseurs</a:t>
            </a:r>
            <a:endParaRPr lang="fr-BE" sz="1600" dirty="0">
              <a:solidFill>
                <a:srgbClr val="00B0F0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1600" dirty="0"/>
          </a:p>
          <a:p>
            <a:pPr marL="0" indent="0">
              <a:lnSpc>
                <a:spcPct val="150000"/>
              </a:lnSpc>
              <a:buNone/>
            </a:pPr>
            <a:endParaRPr lang="fr-FR" sz="1350" dirty="0"/>
          </a:p>
          <a:p>
            <a:pPr marL="428625" indent="-428625">
              <a:buFont typeface="Wingdings" charset="2"/>
              <a:buChar char="§"/>
            </a:pP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05401995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BD913-6C0B-FE4C-97C0-1A4F6EA860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906" y="521796"/>
            <a:ext cx="7604534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Autofit/>
          </a:bodyPr>
          <a:lstStyle/>
          <a:p>
            <a:pPr lvl="0" defTabSz="309563" hangingPunct="0">
              <a:lnSpc>
                <a:spcPct val="110000"/>
              </a:lnSpc>
              <a:buSzPct val="75000"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Influence du Covid-19 sur l’habitation des Belges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ITC Lubalin Graph St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8174" y="2075447"/>
            <a:ext cx="342900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rmAutofit/>
          </a:bodyPr>
          <a:lstStyle/>
          <a:p>
            <a:pPr marL="257175" marR="0" lvl="0" indent="-257175" algn="l" defTabSz="3095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Arial"/>
              <a:buChar char="•"/>
              <a:tabLst/>
              <a:defRPr/>
            </a:pPr>
            <a:endParaRPr kumimoji="0" lang="en-US" sz="19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568568" y="2075447"/>
            <a:ext cx="8006864" cy="309634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+mj-lt"/>
              </a:rPr>
              <a:t>Le </a:t>
            </a:r>
            <a:r>
              <a:rPr lang="fr-BE" sz="1600" dirty="0" err="1">
                <a:latin typeface="+mj-lt"/>
              </a:rPr>
              <a:t>Covid</a:t>
            </a:r>
            <a:r>
              <a:rPr lang="fr-BE" sz="1600" dirty="0">
                <a:latin typeface="+mj-lt"/>
              </a:rPr>
              <a:t> n’est pas perçu comme une raison de modifier ses aspirations d’acquisition, au pire un report temporaire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+mj-lt"/>
              </a:rPr>
              <a:t>Le </a:t>
            </a:r>
            <a:r>
              <a:rPr lang="fr-BE" sz="1600" dirty="0" err="1">
                <a:latin typeface="+mj-lt"/>
              </a:rPr>
              <a:t>Covid</a:t>
            </a:r>
            <a:r>
              <a:rPr lang="fr-BE" sz="1600" dirty="0">
                <a:latin typeface="+mj-lt"/>
              </a:rPr>
              <a:t> accentue les aspirations au niveau de l’habitation pour :</a:t>
            </a:r>
          </a:p>
          <a:p>
            <a:pPr marL="742939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1600" dirty="0">
                <a:latin typeface="+mj-lt"/>
              </a:rPr>
              <a:t>un logement disposant d’un espace ouvert</a:t>
            </a:r>
          </a:p>
          <a:p>
            <a:pPr marL="742939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1600" dirty="0">
                <a:latin typeface="+mj-lt"/>
              </a:rPr>
              <a:t>une maison 4 façades avec pour effet un recul de l’intérêt pour les appartements </a:t>
            </a:r>
          </a:p>
          <a:p>
            <a:pPr marL="742939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1600" dirty="0">
                <a:latin typeface="+mj-lt"/>
              </a:rPr>
              <a:t>un cadre vert à la campagne et non urbain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+mj-lt"/>
              </a:rPr>
              <a:t>Le télétravail n’a pas d’effet très significatif sur l’habitation future des Belges</a:t>
            </a:r>
          </a:p>
          <a:p>
            <a:pPr>
              <a:lnSpc>
                <a:spcPct val="150000"/>
              </a:lnSpc>
            </a:pPr>
            <a:r>
              <a:rPr lang="fr-BE" sz="1600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 Nécessité de pouvoir sortir du confinement et disposer d’espaces extérieurs pour se ressourcer en dehors du logement</a:t>
            </a:r>
            <a:endParaRPr lang="fr-BE" sz="1600" dirty="0">
              <a:solidFill>
                <a:srgbClr val="00B0F0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1600" dirty="0"/>
          </a:p>
          <a:p>
            <a:pPr marL="0" indent="0">
              <a:lnSpc>
                <a:spcPct val="150000"/>
              </a:lnSpc>
              <a:buNone/>
            </a:pPr>
            <a:endParaRPr lang="fr-FR" sz="1350" dirty="0"/>
          </a:p>
          <a:p>
            <a:pPr marL="428625" indent="-428625">
              <a:buFont typeface="Wingdings" charset="2"/>
              <a:buChar char="§"/>
            </a:pP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6191053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BD913-6C0B-FE4C-97C0-1A4F6EA860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906" y="521796"/>
            <a:ext cx="7604534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Autofit/>
          </a:bodyPr>
          <a:lstStyle/>
          <a:p>
            <a:pPr lvl="0" defTabSz="309563" hangingPunct="0">
              <a:lnSpc>
                <a:spcPct val="110000"/>
              </a:lnSpc>
              <a:buSzPct val="75000"/>
              <a:defRPr/>
            </a:pPr>
            <a:r>
              <a:rPr lang="fr-BE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La digitalisation de l’immobilier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ITC Lubalin Graph St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8174" y="2075447"/>
            <a:ext cx="342900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rmAutofit/>
          </a:bodyPr>
          <a:lstStyle/>
          <a:p>
            <a:pPr marL="257175" marR="0" lvl="0" indent="-257175" algn="l" defTabSz="3095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Arial"/>
              <a:buChar char="•"/>
              <a:tabLst/>
              <a:defRPr/>
            </a:pPr>
            <a:endParaRPr kumimoji="0" lang="en-US" sz="19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34741" y="714563"/>
            <a:ext cx="8006864" cy="309634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+mj-lt"/>
              </a:rPr>
              <a:t>Le recours à Internet pour s’informer des offres immobilières est devenu la source première et on peut penser que le marché a donc gagné en transparence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+mj-lt"/>
              </a:rPr>
              <a:t>Les visites virtuelles des biens demeurent marginales, elles sont davantage une information complémentaire que réellement un facteur ultime de choix</a:t>
            </a:r>
          </a:p>
          <a:p>
            <a:pPr>
              <a:lnSpc>
                <a:spcPct val="150000"/>
              </a:lnSpc>
            </a:pPr>
            <a:r>
              <a:rPr lang="fr-BE" sz="1600" dirty="0">
                <a:solidFill>
                  <a:srgbClr val="14B2EC"/>
                </a:solidFill>
                <a:latin typeface="+mj-lt"/>
                <a:sym typeface="Wingdings" panose="05000000000000000000" pitchFamily="2" charset="2"/>
              </a:rPr>
              <a:t> Meilleure perception de la valeur des biens et plus grande transparence du marché</a:t>
            </a:r>
            <a:endParaRPr lang="fr-BE" sz="1600" dirty="0">
              <a:solidFill>
                <a:srgbClr val="14B2EC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1600" dirty="0"/>
          </a:p>
          <a:p>
            <a:pPr marL="0" indent="0">
              <a:lnSpc>
                <a:spcPct val="150000"/>
              </a:lnSpc>
              <a:buNone/>
            </a:pPr>
            <a:endParaRPr lang="fr-FR" sz="1350" dirty="0"/>
          </a:p>
          <a:p>
            <a:pPr marL="428625" indent="-428625">
              <a:buFont typeface="Wingdings" charset="2"/>
              <a:buChar char="§"/>
            </a:pP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647874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8864" y="405227"/>
            <a:ext cx="7747422" cy="540060"/>
          </a:xfrm>
          <a:prstGeom prst="rect">
            <a:avLst/>
          </a:prstGeom>
        </p:spPr>
        <p:txBody>
          <a:bodyPr/>
          <a:lstStyle/>
          <a:p>
            <a:r>
              <a:rPr lang="fr-BE" dirty="0">
                <a:solidFill>
                  <a:srgbClr val="00AEEF"/>
                </a:solidFill>
                <a:latin typeface="Verdana"/>
                <a:cs typeface="Verdana"/>
              </a:rPr>
              <a:t>Enquête réalisée par le bureau </a:t>
            </a:r>
            <a:endParaRPr lang="fr-BE" dirty="0">
              <a:solidFill>
                <a:srgbClr val="00AEEF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497A3-1A0A-4B70-B03C-483C9495ADA7}" type="slidenum">
              <a:rPr kumimoji="0" lang="nl-B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" name="Group 40">
            <a:extLst>
              <a:ext uri="{FF2B5EF4-FFF2-40B4-BE49-F238E27FC236}">
                <a16:creationId xmlns:a16="http://schemas.microsoft.com/office/drawing/2014/main" id="{CAB52C0E-FFC0-46C7-9D2D-A5172B9006E9}"/>
              </a:ext>
            </a:extLst>
          </p:cNvPr>
          <p:cNvGrpSpPr/>
          <p:nvPr/>
        </p:nvGrpSpPr>
        <p:grpSpPr>
          <a:xfrm>
            <a:off x="1691680" y="1136428"/>
            <a:ext cx="5537965" cy="3205947"/>
            <a:chOff x="3014213" y="1723172"/>
            <a:chExt cx="5859957" cy="33923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01C9C7-30CF-4DBE-BA65-F041B8646347}"/>
                </a:ext>
              </a:extLst>
            </p:cNvPr>
            <p:cNvGrpSpPr/>
            <p:nvPr/>
          </p:nvGrpSpPr>
          <p:grpSpPr>
            <a:xfrm>
              <a:off x="6017689" y="1723172"/>
              <a:ext cx="1347596" cy="3392350"/>
              <a:chOff x="6072898" y="922866"/>
              <a:chExt cx="1347596" cy="3392350"/>
            </a:xfrm>
          </p:grpSpPr>
          <p:sp>
            <p:nvSpPr>
              <p:cNvPr id="30" name="Text Placeholder 11">
                <a:extLst>
                  <a:ext uri="{FF2B5EF4-FFF2-40B4-BE49-F238E27FC236}">
                    <a16:creationId xmlns:a16="http://schemas.microsoft.com/office/drawing/2014/main" id="{DB962837-7FDD-431A-B2AE-C8E5D3676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2898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rgbClr val="4472C4">
                    <a:lumMod val="50000"/>
                  </a:srgbClr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134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pic>
            <p:nvPicPr>
              <p:cNvPr id="31" name="Picture 6">
                <a:extLst>
                  <a:ext uri="{FF2B5EF4-FFF2-40B4-BE49-F238E27FC236}">
                    <a16:creationId xmlns:a16="http://schemas.microsoft.com/office/drawing/2014/main" id="{BF40C985-18BD-494C-AF18-156C4C7161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rgbClr val="4472C4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22" r="10922"/>
              <a:stretch/>
            </p:blipFill>
            <p:spPr bwMode="ltGray">
              <a:xfrm>
                <a:off x="6072898" y="1293543"/>
                <a:ext cx="1347596" cy="114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 Placeholder 11">
                <a:extLst>
                  <a:ext uri="{FF2B5EF4-FFF2-40B4-BE49-F238E27FC236}">
                    <a16:creationId xmlns:a16="http://schemas.microsoft.com/office/drawing/2014/main" id="{083A7F9C-A376-4F26-9C12-7D9DFC90A8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2898" y="922866"/>
                <a:ext cx="1347596" cy="383539"/>
              </a:xfrm>
              <a:prstGeom prst="rect">
                <a:avLst/>
              </a:prstGeom>
              <a:solidFill>
                <a:srgbClr val="4472C4">
                  <a:lumMod val="50000"/>
                </a:srgbClr>
              </a:solidFill>
              <a:ln>
                <a:solidFill>
                  <a:srgbClr val="4472C4">
                    <a:lumMod val="50000"/>
                  </a:srgbClr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BE" sz="851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Méthode de collecte de données</a:t>
                </a:r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id="{B49D3824-5258-4EA1-B14D-DF9BC1E78415}"/>
                  </a:ext>
                </a:extLst>
              </p:cNvPr>
              <p:cNvSpPr txBox="1"/>
              <p:nvPr/>
            </p:nvSpPr>
            <p:spPr>
              <a:xfrm>
                <a:off x="6072898" y="3034779"/>
                <a:ext cx="1347596" cy="70918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4502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113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024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Online</a:t>
                </a:r>
              </a:p>
            </p:txBody>
          </p:sp>
        </p:grpSp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ADAD6E99-C21E-4CDE-9849-A1D4DAEC24C2}"/>
                </a:ext>
              </a:extLst>
            </p:cNvPr>
            <p:cNvGrpSpPr/>
            <p:nvPr/>
          </p:nvGrpSpPr>
          <p:grpSpPr>
            <a:xfrm>
              <a:off x="7526573" y="1723172"/>
              <a:ext cx="1347596" cy="3392350"/>
              <a:chOff x="7548942" y="922866"/>
              <a:chExt cx="1347596" cy="3392350"/>
            </a:xfrm>
          </p:grpSpPr>
          <p:pic>
            <p:nvPicPr>
              <p:cNvPr id="26" name="Picture 11" descr="http://www.aiche.org/sites/default/files/styles/aiche_content/public/images/page/lead/edit_calendar_ssk_47433454.jpg?itok=GOEK7rfr">
                <a:extLst>
                  <a:ext uri="{FF2B5EF4-FFF2-40B4-BE49-F238E27FC236}">
                    <a16:creationId xmlns:a16="http://schemas.microsoft.com/office/drawing/2014/main" id="{C67EADA6-AB32-4860-9947-B2161CC62F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rgbClr val="A5A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85" r="5385"/>
              <a:stretch/>
            </p:blipFill>
            <p:spPr bwMode="auto">
              <a:xfrm>
                <a:off x="7548942" y="1293544"/>
                <a:ext cx="1347596" cy="1149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Placeholder 11">
                <a:extLst>
                  <a:ext uri="{FF2B5EF4-FFF2-40B4-BE49-F238E27FC236}">
                    <a16:creationId xmlns:a16="http://schemas.microsoft.com/office/drawing/2014/main" id="{BCFC7CCC-10AD-44A0-B452-A3F4B118FA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8942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rgbClr val="A5A5A5"/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134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" name="Text Placeholder 11">
                <a:extLst>
                  <a:ext uri="{FF2B5EF4-FFF2-40B4-BE49-F238E27FC236}">
                    <a16:creationId xmlns:a16="http://schemas.microsoft.com/office/drawing/2014/main" id="{2706F8AC-82EA-46C0-86A6-9EFAE8BE88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8942" y="922866"/>
                <a:ext cx="1347596" cy="383539"/>
              </a:xfrm>
              <a:prstGeom prst="rect">
                <a:avLst/>
              </a:prstGeom>
              <a:solidFill>
                <a:srgbClr val="14B2EC"/>
              </a:solidFill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BE" sz="1134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Période du terrain</a:t>
                </a:r>
              </a:p>
            </p:txBody>
          </p:sp>
          <p:sp>
            <p:nvSpPr>
              <p:cNvPr id="29" name="TextBox 18">
                <a:extLst>
                  <a:ext uri="{FF2B5EF4-FFF2-40B4-BE49-F238E27FC236}">
                    <a16:creationId xmlns:a16="http://schemas.microsoft.com/office/drawing/2014/main" id="{921ECF67-15AA-4AAE-9ECF-F024AADA0A97}"/>
                  </a:ext>
                </a:extLst>
              </p:cNvPr>
              <p:cNvSpPr txBox="1"/>
              <p:nvPr/>
            </p:nvSpPr>
            <p:spPr>
              <a:xfrm>
                <a:off x="7548942" y="2972563"/>
                <a:ext cx="1347596" cy="112166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DU:  </a:t>
                </a:r>
              </a:p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323" b="1" kern="0" dirty="0">
                    <a:solidFill>
                      <a:srgbClr val="14B2E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</a:t>
                </a:r>
                <a:r>
                  <a:rPr kumimoji="0" lang="en-GB" sz="132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/01/2021 </a:t>
                </a:r>
              </a:p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40" b="1" i="0" u="none" strike="noStrike" kern="0" cap="none" spc="0" normalizeH="0" baseline="0" noProof="0" dirty="0">
                  <a:ln>
                    <a:noFill/>
                  </a:ln>
                  <a:solidFill>
                    <a:srgbClr val="14B2E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AU: </a:t>
                </a:r>
              </a:p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323" b="1" kern="0" dirty="0">
                    <a:solidFill>
                      <a:srgbClr val="14B2E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r>
                  <a:rPr kumimoji="0" lang="en-GB" sz="132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/02/2021</a:t>
                </a:r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BC0B2C39-8638-429B-B206-9D959E9689A7}"/>
                </a:ext>
              </a:extLst>
            </p:cNvPr>
            <p:cNvGrpSpPr/>
            <p:nvPr/>
          </p:nvGrpSpPr>
          <p:grpSpPr>
            <a:xfrm>
              <a:off x="3014213" y="1723172"/>
              <a:ext cx="1348413" cy="3392350"/>
              <a:chOff x="247463" y="922866"/>
              <a:chExt cx="1348413" cy="3392350"/>
            </a:xfrm>
          </p:grpSpPr>
          <p:pic>
            <p:nvPicPr>
              <p:cNvPr id="22" name="Picture 18">
                <a:extLst>
                  <a:ext uri="{FF2B5EF4-FFF2-40B4-BE49-F238E27FC236}">
                    <a16:creationId xmlns:a16="http://schemas.microsoft.com/office/drawing/2014/main" id="{CF8A7D8E-B258-44D3-BEA1-76E7742A9A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63" y="1226054"/>
                <a:ext cx="1348413" cy="1215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 Placeholder 11">
                <a:extLst>
                  <a:ext uri="{FF2B5EF4-FFF2-40B4-BE49-F238E27FC236}">
                    <a16:creationId xmlns:a16="http://schemas.microsoft.com/office/drawing/2014/main" id="{8C8A8BF8-0AE5-423B-A145-203BFC678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463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134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4" name="Text Placeholder 11">
                <a:extLst>
                  <a:ext uri="{FF2B5EF4-FFF2-40B4-BE49-F238E27FC236}">
                    <a16:creationId xmlns:a16="http://schemas.microsoft.com/office/drawing/2014/main" id="{BD784A86-53BA-47DE-B6A9-461AE79E65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463" y="922866"/>
                <a:ext cx="1347596" cy="3835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rgbClr val="70AD47"/>
                </a:solidFill>
              </a:ln>
            </p:spPr>
            <p:txBody>
              <a:bodyPr anchor="ctr" anchorCtr="0"/>
              <a:lstStyle>
                <a:lvl1pPr marL="0" indent="0" algn="l" defTabSz="135889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None/>
                  <a:defRPr sz="2400" kern="1200" cap="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763" indent="0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63538" indent="-274638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25488" indent="-280988" algn="l" defTabSz="1358890" rtl="0" eaLnBrk="1" latinLnBrk="0" hangingPunct="1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350838" algn="l" defTabSz="1358890" rtl="0" eaLnBrk="1" latinLnBrk="0" hangingPunct="1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73694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1639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9583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7528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3588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BE" sz="1134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Description de l’ECHANTILLON</a:t>
                </a:r>
              </a:p>
            </p:txBody>
          </p: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6FE102CE-1681-40FC-AAD8-857AAEAE928F}"/>
                  </a:ext>
                </a:extLst>
              </p:cNvPr>
              <p:cNvSpPr txBox="1"/>
              <p:nvPr/>
            </p:nvSpPr>
            <p:spPr>
              <a:xfrm>
                <a:off x="262211" y="2749115"/>
                <a:ext cx="1332848" cy="916762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32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Échantillon représentatif de la population belge âgée de </a:t>
                </a:r>
              </a:p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32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18 à 70 ans</a:t>
                </a: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FE593E0E-2371-49BF-BF4B-972594CDB2C3}"/>
                </a:ext>
              </a:extLst>
            </p:cNvPr>
            <p:cNvGrpSpPr/>
            <p:nvPr/>
          </p:nvGrpSpPr>
          <p:grpSpPr>
            <a:xfrm>
              <a:off x="4523914" y="1723172"/>
              <a:ext cx="1347596" cy="3392350"/>
              <a:chOff x="1683920" y="922866"/>
              <a:chExt cx="1347596" cy="3392350"/>
            </a:xfrm>
          </p:grpSpPr>
          <p:pic>
            <p:nvPicPr>
              <p:cNvPr id="17" name="Picture 17" descr="http://blog.outlawsalesgroup.com/wp-content/uploads/2013/03/friends.jpg">
                <a:extLst>
                  <a:ext uri="{FF2B5EF4-FFF2-40B4-BE49-F238E27FC236}">
                    <a16:creationId xmlns:a16="http://schemas.microsoft.com/office/drawing/2014/main" id="{8CCFCC60-D0B8-4218-ACAD-768EEBDD50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1" r="27388"/>
              <a:stretch/>
            </p:blipFill>
            <p:spPr bwMode="auto">
              <a:xfrm>
                <a:off x="1683920" y="1404889"/>
                <a:ext cx="1347596" cy="1034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Placeholder 11">
                <a:extLst>
                  <a:ext uri="{FF2B5EF4-FFF2-40B4-BE49-F238E27FC236}">
                    <a16:creationId xmlns:a16="http://schemas.microsoft.com/office/drawing/2014/main" id="{2C795F1C-803D-4794-B15B-FEF484DF58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3920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rgbClr val="439F9D"/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134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19" name="Text Placeholder 11">
                <a:extLst>
                  <a:ext uri="{FF2B5EF4-FFF2-40B4-BE49-F238E27FC236}">
                    <a16:creationId xmlns:a16="http://schemas.microsoft.com/office/drawing/2014/main" id="{BC8EB46A-8F8E-462E-868C-E797567EFB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3920" y="922866"/>
                <a:ext cx="1347596" cy="38353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>
                <a:solidFill>
                  <a:srgbClr val="439F9D"/>
                </a:solidFill>
              </a:ln>
            </p:spPr>
            <p:txBody>
              <a:bodyPr anchor="ctr" anchorCtr="0"/>
              <a:lstStyle>
                <a:lvl1pPr marL="0" indent="0" algn="l" defTabSz="135889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None/>
                  <a:defRPr sz="2400" kern="1200" cap="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763" indent="0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63538" indent="-274638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25488" indent="-280988" algn="l" defTabSz="1358890" rtl="0" eaLnBrk="1" latinLnBrk="0" hangingPunct="1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350838" algn="l" defTabSz="1358890" rtl="0" eaLnBrk="1" latinLnBrk="0" hangingPunct="1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73694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1639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9583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7528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3588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BE" sz="1134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TAILLE DE L’ECHANTILLON</a:t>
                </a:r>
              </a:p>
            </p:txBody>
          </p:sp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09F9ABAF-1DAB-455C-9EB9-DF54F99D102A}"/>
                  </a:ext>
                </a:extLst>
              </p:cNvPr>
              <p:cNvSpPr txBox="1"/>
              <p:nvPr/>
            </p:nvSpPr>
            <p:spPr>
              <a:xfrm>
                <a:off x="1683920" y="3429328"/>
                <a:ext cx="1347596" cy="41248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marL="4502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113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70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répondants</a:t>
                </a:r>
              </a:p>
            </p:txBody>
          </p:sp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E9C37069-B148-45DB-AD1A-B2B5114AD4D4}"/>
                  </a:ext>
                </a:extLst>
              </p:cNvPr>
              <p:cNvSpPr txBox="1"/>
              <p:nvPr/>
            </p:nvSpPr>
            <p:spPr>
              <a:xfrm>
                <a:off x="1683920" y="3029991"/>
                <a:ext cx="1347596" cy="70918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4502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113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646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n=1043</a:t>
                </a:r>
              </a:p>
              <a:p>
                <a:pPr marL="4502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113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2646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60000"/>
                      <a:lumOff val="40000"/>
                    </a:srgbClr>
                  </a:solidFill>
                  <a:effectLst/>
                  <a:highlight>
                    <a:srgbClr val="FF00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5C14A0E-A709-4B25-A6CB-9EB4FACBC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8961" y="2104146"/>
              <a:ext cx="1332848" cy="1172139"/>
            </a:xfrm>
            <a:prstGeom prst="rect">
              <a:avLst/>
            </a:prstGeom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0F1ACFB1-429F-447A-AB77-5849026A5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322" y="2125395"/>
              <a:ext cx="1332848" cy="1192600"/>
            </a:xfrm>
            <a:prstGeom prst="rect">
              <a:avLst/>
            </a:prstGeom>
          </p:spPr>
        </p:pic>
        <p:pic>
          <p:nvPicPr>
            <p:cNvPr id="15" name="Picture 30" descr="Afficher les informations sur l'image">
              <a:extLst>
                <a:ext uri="{FF2B5EF4-FFF2-40B4-BE49-F238E27FC236}">
                  <a16:creationId xmlns:a16="http://schemas.microsoft.com/office/drawing/2014/main" id="{BC037595-96A3-438A-8E74-0D25F1BD6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545" y="2125394"/>
              <a:ext cx="1312863" cy="111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8">
              <a:extLst>
                <a:ext uri="{FF2B5EF4-FFF2-40B4-BE49-F238E27FC236}">
                  <a16:creationId xmlns:a16="http://schemas.microsoft.com/office/drawing/2014/main" id="{99CD256C-0E86-4F67-AF0B-C06F74288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2"/>
            <a:stretch/>
          </p:blipFill>
          <p:spPr>
            <a:xfrm>
              <a:off x="4557251" y="2125394"/>
              <a:ext cx="1314259" cy="1148356"/>
            </a:xfrm>
            <a:prstGeom prst="rect">
              <a:avLst/>
            </a:prstGeom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B863C703-D538-4D1A-867D-4920F72BD13B}"/>
              </a:ext>
            </a:extLst>
          </p:cNvPr>
          <p:cNvSpPr txBox="1"/>
          <p:nvPr/>
        </p:nvSpPr>
        <p:spPr>
          <a:xfrm>
            <a:off x="1669994" y="4452733"/>
            <a:ext cx="3698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Marge d’erreur de 3% 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4D45A1B-18B0-4305-B50C-6B8CC234B4B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" b="52844"/>
          <a:stretch/>
        </p:blipFill>
        <p:spPr>
          <a:xfrm>
            <a:off x="5094433" y="391843"/>
            <a:ext cx="704628" cy="54342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579B5C-B80C-4558-A770-5CA84A0028FA}"/>
              </a:ext>
            </a:extLst>
          </p:cNvPr>
          <p:cNvSpPr txBox="1"/>
          <p:nvPr/>
        </p:nvSpPr>
        <p:spPr>
          <a:xfrm>
            <a:off x="4283968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6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61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571459"/>
              </p:ext>
            </p:extLst>
          </p:nvPr>
        </p:nvGraphicFramePr>
        <p:xfrm>
          <a:off x="899592" y="1414475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211960" y="0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3153284" y="4000671"/>
            <a:ext cx="2450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J’en ai l’intention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3976956" y="110012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Je suis propriétaire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884544E-F79D-4F93-9C75-C4C6A947D119}"/>
              </a:ext>
            </a:extLst>
          </p:cNvPr>
          <p:cNvSpPr txBox="1"/>
          <p:nvPr/>
        </p:nvSpPr>
        <p:spPr>
          <a:xfrm>
            <a:off x="1652340" y="3019493"/>
            <a:ext cx="1226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r-BE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n’en </a:t>
            </a:r>
          </a:p>
          <a:p>
            <a:pPr lvl="0" algn="r">
              <a:defRPr/>
            </a:pPr>
            <a:r>
              <a:rPr lang="fr-BE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pas l’intention</a:t>
            </a:r>
          </a:p>
        </p:txBody>
      </p:sp>
      <p:pic>
        <p:nvPicPr>
          <p:cNvPr id="7" name="Graphique 6" descr="Maison">
            <a:extLst>
              <a:ext uri="{FF2B5EF4-FFF2-40B4-BE49-F238E27FC236}">
                <a16:creationId xmlns:a16="http://schemas.microsoft.com/office/drawing/2014/main" id="{B6774ED2-F164-4C7E-8FFC-D8CF95A01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2090" y="2406878"/>
            <a:ext cx="569733" cy="569733"/>
          </a:xfrm>
          <a:prstGeom prst="rect">
            <a:avLst/>
          </a:prstGeom>
        </p:spPr>
      </p:pic>
      <p:graphicFrame>
        <p:nvGraphicFramePr>
          <p:cNvPr id="35" name="Chart 16">
            <a:extLst>
              <a:ext uri="{FF2B5EF4-FFF2-40B4-BE49-F238E27FC236}">
                <a16:creationId xmlns:a16="http://schemas.microsoft.com/office/drawing/2014/main" id="{1462EAB2-A509-4E02-ADD4-FB31CE87A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204323"/>
              </p:ext>
            </p:extLst>
          </p:nvPr>
        </p:nvGraphicFramePr>
        <p:xfrm>
          <a:off x="5483863" y="1232786"/>
          <a:ext cx="3394721" cy="93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481DE8C-747E-44C1-BB74-CC22B2815FF8}"/>
              </a:ext>
            </a:extLst>
          </p:cNvPr>
          <p:cNvSpPr/>
          <p:nvPr/>
        </p:nvSpPr>
        <p:spPr>
          <a:xfrm>
            <a:off x="5383086" y="1156584"/>
            <a:ext cx="20521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Depuis moins de 5 ans</a:t>
            </a:r>
          </a:p>
          <a:p>
            <a:pPr algn="r"/>
            <a:r>
              <a:rPr lang="fr-B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 5 et 10 ans</a:t>
            </a:r>
          </a:p>
          <a:p>
            <a:pPr algn="r"/>
            <a:r>
              <a:rPr lang="fr-B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 11 et 15 ans</a:t>
            </a:r>
          </a:p>
          <a:p>
            <a:pPr algn="r"/>
            <a:r>
              <a:rPr lang="fr-B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 16 et 20 ans</a:t>
            </a:r>
          </a:p>
          <a:p>
            <a:pPr algn="r"/>
            <a:r>
              <a:rPr lang="fr-B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Plus de 20 ans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EA4F9A2-199B-4FEF-A93E-EDD9993BAA70}"/>
              </a:ext>
            </a:extLst>
          </p:cNvPr>
          <p:cNvCxnSpPr>
            <a:cxnSpLocks/>
          </p:cNvCxnSpPr>
          <p:nvPr/>
        </p:nvCxnSpPr>
        <p:spPr>
          <a:xfrm flipV="1">
            <a:off x="5079399" y="1799850"/>
            <a:ext cx="622584" cy="250436"/>
          </a:xfrm>
          <a:prstGeom prst="straightConnector1">
            <a:avLst/>
          </a:prstGeom>
          <a:ln>
            <a:solidFill>
              <a:srgbClr val="14B2E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re 3">
            <a:extLst>
              <a:ext uri="{FF2B5EF4-FFF2-40B4-BE49-F238E27FC236}">
                <a16:creationId xmlns:a16="http://schemas.microsoft.com/office/drawing/2014/main" id="{1EC2C43A-653B-4337-BD08-06CE025B64D6}"/>
              </a:ext>
            </a:extLst>
          </p:cNvPr>
          <p:cNvSpPr txBox="1">
            <a:spLocks/>
          </p:cNvSpPr>
          <p:nvPr/>
        </p:nvSpPr>
        <p:spPr>
          <a:xfrm>
            <a:off x="518864" y="267494"/>
            <a:ext cx="8478078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BE" dirty="0"/>
              <a:t>Description de l’échantillon</a:t>
            </a:r>
            <a:br>
              <a:rPr lang="fr-BE" dirty="0"/>
            </a:br>
            <a:endParaRPr lang="fr-BE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B77CC783-F61B-4EEB-9874-E91CBC3360BA}"/>
              </a:ext>
            </a:extLst>
          </p:cNvPr>
          <p:cNvSpPr txBox="1">
            <a:spLocks/>
          </p:cNvSpPr>
          <p:nvPr/>
        </p:nvSpPr>
        <p:spPr>
          <a:xfrm>
            <a:off x="714954" y="4776582"/>
            <a:ext cx="8281988" cy="2096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(n=1043)</a:t>
            </a:r>
          </a:p>
        </p:txBody>
      </p:sp>
    </p:spTree>
    <p:extLst>
      <p:ext uri="{BB962C8B-B14F-4D97-AF65-F5344CB8AC3E}">
        <p14:creationId xmlns:p14="http://schemas.microsoft.com/office/powerpoint/2010/main" val="117991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708"/>
            <a:ext cx="9144000" cy="5143500"/>
          </a:xfrm>
          <a:prstGeom prst="rect">
            <a:avLst/>
          </a:prstGeom>
          <a:solidFill>
            <a:srgbClr val="14B2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5288F-EA8A-4003-9B09-FB96D698812A}"/>
              </a:ext>
            </a:extLst>
          </p:cNvPr>
          <p:cNvSpPr txBox="1"/>
          <p:nvPr/>
        </p:nvSpPr>
        <p:spPr>
          <a:xfrm>
            <a:off x="0" y="1685879"/>
            <a:ext cx="91440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Les Belges et </a:t>
            </a:r>
            <a:r>
              <a:rPr lang="fr-FR" sz="3600" b="1" u="sng" dirty="0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l’immobilier</a:t>
            </a:r>
            <a:r>
              <a:rPr lang="fr-FR" sz="3600" b="1" dirty="0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face à la crise Covid-19 </a:t>
            </a:r>
          </a:p>
        </p:txBody>
      </p:sp>
    </p:spTree>
    <p:extLst>
      <p:ext uri="{BB962C8B-B14F-4D97-AF65-F5344CB8AC3E}">
        <p14:creationId xmlns:p14="http://schemas.microsoft.com/office/powerpoint/2010/main" val="133760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56376" y="4249019"/>
            <a:ext cx="108012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8" descr="CBC_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80E6E88-1F6A-4DCA-AD9A-981528FD85BA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Titre 3">
            <a:extLst>
              <a:ext uri="{FF2B5EF4-FFF2-40B4-BE49-F238E27FC236}">
                <a16:creationId xmlns:a16="http://schemas.microsoft.com/office/drawing/2014/main" id="{445E92AF-E601-4CA0-A63D-19806AF5D810}"/>
              </a:ext>
            </a:extLst>
          </p:cNvPr>
          <p:cNvSpPr txBox="1">
            <a:spLocks/>
          </p:cNvSpPr>
          <p:nvPr/>
        </p:nvSpPr>
        <p:spPr>
          <a:xfrm>
            <a:off x="518864" y="267494"/>
            <a:ext cx="8478078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BE" dirty="0"/>
              <a:t>Dans quelle mesure devenir propriétaire d’une habitation est pour vous une priorité ?</a:t>
            </a:r>
            <a:br>
              <a:rPr lang="fr-BE" dirty="0"/>
            </a:br>
            <a:endParaRPr lang="fr-BE" dirty="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2380D17A-D41D-48F0-9C2B-E91BF36F2BA9}"/>
              </a:ext>
            </a:extLst>
          </p:cNvPr>
          <p:cNvSpPr txBox="1"/>
          <p:nvPr/>
        </p:nvSpPr>
        <p:spPr>
          <a:xfrm>
            <a:off x="573014" y="1009060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Actuellement, pour près de 8 Belges sur 10 devenir propriétaire est important voire une priorité.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0" name="Chart 12">
            <a:extLst>
              <a:ext uri="{FF2B5EF4-FFF2-40B4-BE49-F238E27FC236}">
                <a16:creationId xmlns:a16="http://schemas.microsoft.com/office/drawing/2014/main" id="{4A2D7DA4-5209-4F09-AACA-D08E405C0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747345"/>
              </p:ext>
            </p:extLst>
          </p:nvPr>
        </p:nvGraphicFramePr>
        <p:xfrm>
          <a:off x="-828600" y="1256906"/>
          <a:ext cx="8103442" cy="338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E23B8B4-41DB-43DB-8372-28D43BF20A73}"/>
              </a:ext>
            </a:extLst>
          </p:cNvPr>
          <p:cNvSpPr txBox="1">
            <a:spLocks/>
          </p:cNvSpPr>
          <p:nvPr/>
        </p:nvSpPr>
        <p:spPr>
          <a:xfrm>
            <a:off x="714954" y="4776582"/>
            <a:ext cx="8281988" cy="2096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(n=1043)</a:t>
            </a: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EDCD10A2-5937-45C7-BB12-C82F050950B1}"/>
              </a:ext>
            </a:extLst>
          </p:cNvPr>
          <p:cNvSpPr/>
          <p:nvPr/>
        </p:nvSpPr>
        <p:spPr>
          <a:xfrm>
            <a:off x="6062733" y="1779662"/>
            <a:ext cx="216024" cy="1152128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F6B6C5-4EF7-4C84-A070-0A2176D3D4FB}"/>
              </a:ext>
            </a:extLst>
          </p:cNvPr>
          <p:cNvSpPr txBox="1"/>
          <p:nvPr/>
        </p:nvSpPr>
        <p:spPr>
          <a:xfrm>
            <a:off x="6350765" y="221171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rgbClr val="0A3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77%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C44B4A0-8A8E-4AD1-8E13-B54252DBF0F2}"/>
              </a:ext>
            </a:extLst>
          </p:cNvPr>
          <p:cNvSpPr/>
          <p:nvPr/>
        </p:nvSpPr>
        <p:spPr>
          <a:xfrm>
            <a:off x="6376588" y="1810331"/>
            <a:ext cx="1964577" cy="264480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60% parmi les 45-65 ans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D742CFF-0E3C-4CAC-B222-917B709B5956}"/>
              </a:ext>
            </a:extLst>
          </p:cNvPr>
          <p:cNvSpPr/>
          <p:nvPr/>
        </p:nvSpPr>
        <p:spPr>
          <a:xfrm>
            <a:off x="6372200" y="2604315"/>
            <a:ext cx="1964577" cy="264480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49% parmi les 18-34 ans</a:t>
            </a:r>
          </a:p>
        </p:txBody>
      </p:sp>
    </p:spTree>
    <p:extLst>
      <p:ext uri="{BB962C8B-B14F-4D97-AF65-F5344CB8AC3E}">
        <p14:creationId xmlns:p14="http://schemas.microsoft.com/office/powerpoint/2010/main" val="128078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8864" y="267494"/>
            <a:ext cx="8103442" cy="540060"/>
          </a:xfrm>
        </p:spPr>
        <p:txBody>
          <a:bodyPr/>
          <a:lstStyle/>
          <a:p>
            <a:r>
              <a:rPr lang="fr-BE" dirty="0"/>
              <a:t>Pour vous, investir dans un projet immobilier, c’est avant tout …</a:t>
            </a:r>
            <a:br>
              <a:rPr lang="fr-BE" dirty="0"/>
            </a:b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14954" y="4776582"/>
            <a:ext cx="8281988" cy="2096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(n=1043)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56376" y="4249019"/>
            <a:ext cx="108012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8" descr="CBC_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91029E4F-6BB7-4292-83E5-8A4D87F85BAD}"/>
              </a:ext>
            </a:extLst>
          </p:cNvPr>
          <p:cNvSpPr txBox="1"/>
          <p:nvPr/>
        </p:nvSpPr>
        <p:spPr>
          <a:xfrm>
            <a:off x="611560" y="987574"/>
            <a:ext cx="8010746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Les Belges investissent dans la brique pour assurer l’avenir de leur famille et le leur.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7FE591-BC38-4552-92B5-119595913893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ACECAE1-8F5B-47CB-B18A-AF9423F8C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0601"/>
              </p:ext>
            </p:extLst>
          </p:nvPr>
        </p:nvGraphicFramePr>
        <p:xfrm>
          <a:off x="247530" y="1312669"/>
          <a:ext cx="8103442" cy="338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0FAB0B9-538D-48E8-9FC7-47F2EFFE1117}"/>
              </a:ext>
            </a:extLst>
          </p:cNvPr>
          <p:cNvSpPr/>
          <p:nvPr/>
        </p:nvSpPr>
        <p:spPr>
          <a:xfrm>
            <a:off x="6416584" y="1682300"/>
            <a:ext cx="2286502" cy="223438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40% parmi les 55 ans et plus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6A4790C-2FA2-4BAF-8A30-F8A79D7554BD}"/>
              </a:ext>
            </a:extLst>
          </p:cNvPr>
          <p:cNvSpPr/>
          <p:nvPr/>
        </p:nvSpPr>
        <p:spPr>
          <a:xfrm>
            <a:off x="5978340" y="2721955"/>
            <a:ext cx="1964577" cy="236949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29% parmi les 25-34 ans</a:t>
            </a:r>
          </a:p>
        </p:txBody>
      </p:sp>
    </p:spTree>
    <p:extLst>
      <p:ext uri="{BB962C8B-B14F-4D97-AF65-F5344CB8AC3E}">
        <p14:creationId xmlns:p14="http://schemas.microsoft.com/office/powerpoint/2010/main" val="51025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018847"/>
              </p:ext>
            </p:extLst>
          </p:nvPr>
        </p:nvGraphicFramePr>
        <p:xfrm>
          <a:off x="800944" y="1570278"/>
          <a:ext cx="917938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6180" y="1008872"/>
            <a:ext cx="8242284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2060"/>
                </a:solidFill>
              </a:rPr>
              <a:t>2/3 des Belges estiment que la crise n’ a pas eu d’impact sur leur rapport à l’immobilier.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10246" cy="540060"/>
          </a:xfrm>
        </p:spPr>
        <p:txBody>
          <a:bodyPr/>
          <a:lstStyle/>
          <a:p>
            <a:r>
              <a:rPr lang="fr-BE" dirty="0"/>
              <a:t>Dans quelle mesure la crise du Covid-19 influence-t-elle votre rapport à l’immobilier ? </a:t>
            </a:r>
            <a:endParaRPr lang="en-B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207EFD-D6B5-4152-9CA9-677E0AA87033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(n=1043)</a:t>
            </a:r>
          </a:p>
        </p:txBody>
      </p:sp>
    </p:spTree>
    <p:extLst>
      <p:ext uri="{BB962C8B-B14F-4D97-AF65-F5344CB8AC3E}">
        <p14:creationId xmlns:p14="http://schemas.microsoft.com/office/powerpoint/2010/main" val="92249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935393"/>
              </p:ext>
            </p:extLst>
          </p:nvPr>
        </p:nvGraphicFramePr>
        <p:xfrm>
          <a:off x="1115616" y="1670008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355362" y="2707087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380395" y="3121275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pic>
        <p:nvPicPr>
          <p:cNvPr id="7" name="Graphique 6" descr="Maison">
            <a:extLst>
              <a:ext uri="{FF2B5EF4-FFF2-40B4-BE49-F238E27FC236}">
                <a16:creationId xmlns:a16="http://schemas.microsoft.com/office/drawing/2014/main" id="{B6774ED2-F164-4C7E-8FFC-D8CF95A01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6814" y="2714895"/>
            <a:ext cx="569733" cy="569733"/>
          </a:xfrm>
          <a:prstGeom prst="rect">
            <a:avLst/>
          </a:prstGeom>
        </p:spPr>
      </p:pic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6B6EC6-11F1-43C0-A369-47ED42874A07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(n=1043)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542856" y="1123510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Près de 3 Belges sur 10 avaient un projet immobilier avant le début de la crise.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339502"/>
            <a:ext cx="8229600" cy="540060"/>
          </a:xfrm>
        </p:spPr>
        <p:txBody>
          <a:bodyPr/>
          <a:lstStyle/>
          <a:p>
            <a:r>
              <a:rPr lang="fr-BE" dirty="0"/>
              <a:t>Aviez-vous un projet immobilier (achat ou location) </a:t>
            </a:r>
            <a:r>
              <a:rPr lang="fr-BE" u="sng" dirty="0"/>
              <a:t>avant le début de la crise</a:t>
            </a:r>
            <a:r>
              <a:rPr lang="fr-BE" dirty="0"/>
              <a:t> du Covid-19 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B8866CB-FAD7-4C4D-80AD-6C3FD661BDD6}"/>
              </a:ext>
            </a:extLst>
          </p:cNvPr>
          <p:cNvSpPr/>
          <p:nvPr/>
        </p:nvSpPr>
        <p:spPr>
          <a:xfrm>
            <a:off x="5508104" y="3416983"/>
            <a:ext cx="1964577" cy="264480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14B2EC"/>
                </a:solidFill>
              </a:rPr>
              <a:t>40% parmi les 25-44 ans</a:t>
            </a:r>
          </a:p>
        </p:txBody>
      </p:sp>
    </p:spTree>
    <p:extLst>
      <p:ext uri="{BB962C8B-B14F-4D97-AF65-F5344CB8AC3E}">
        <p14:creationId xmlns:p14="http://schemas.microsoft.com/office/powerpoint/2010/main" val="2340274529"/>
      </p:ext>
    </p:extLst>
  </p:cSld>
  <p:clrMapOvr>
    <a:masterClrMapping/>
  </p:clrMapOvr>
</p:sld>
</file>

<file path=ppt/theme/theme1.xml><?xml version="1.0" encoding="utf-8"?>
<a:theme xmlns:a="http://schemas.openxmlformats.org/drawingml/2006/main" name="16-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6-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16-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16-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16-9.thmx</Template>
  <TotalTime>123</TotalTime>
  <Words>1745</Words>
  <Application>Microsoft Macintosh PowerPoint</Application>
  <PresentationFormat>On-screen Show (16:9)</PresentationFormat>
  <Paragraphs>275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Book Antiqua</vt:lpstr>
      <vt:lpstr>Calibri</vt:lpstr>
      <vt:lpstr>ITC Lubalin Graph Std</vt:lpstr>
      <vt:lpstr>Arial</vt:lpstr>
      <vt:lpstr>Wingdings</vt:lpstr>
      <vt:lpstr>Verdana</vt:lpstr>
      <vt:lpstr>ITC Lubalin Graph Std Book</vt:lpstr>
      <vt:lpstr>Courier New</vt:lpstr>
      <vt:lpstr>16-9</vt:lpstr>
      <vt:lpstr>2_Office Theme</vt:lpstr>
      <vt:lpstr>2_16-9</vt:lpstr>
      <vt:lpstr>1_16-9</vt:lpstr>
      <vt:lpstr>3_16-9</vt:lpstr>
      <vt:lpstr>PowerPoint Presentation</vt:lpstr>
      <vt:lpstr>PowerPoint Presentation</vt:lpstr>
      <vt:lpstr>Enquête réalisée par le bureau </vt:lpstr>
      <vt:lpstr>PowerPoint Presentation</vt:lpstr>
      <vt:lpstr>PowerPoint Presentation</vt:lpstr>
      <vt:lpstr>PowerPoint Presentation</vt:lpstr>
      <vt:lpstr>Pour vous, investir dans un projet immobilier, c’est avant tout … </vt:lpstr>
      <vt:lpstr>Dans quelle mesure la crise du Covid-19 influence-t-elle votre rapport à l’immobilier ? </vt:lpstr>
      <vt:lpstr>Aviez-vous un projet immobilier (achat ou location) avant le début de la crise du Covid-19 ?</vt:lpstr>
      <vt:lpstr>Aviez-vous un projet immobilier (achat ou location) avant le début de la crise du Covid-19 ?</vt:lpstr>
      <vt:lpstr>Etes-vous confiant(e) par rapport à la concrétisation de ce projet ?</vt:lpstr>
      <vt:lpstr>Quelle était/est la nature de ce projet immobilier ?</vt:lpstr>
      <vt:lpstr>Quels sont, pour vous, les 3 principaux obstacles lorsque l’on se lance dans un projet immobilier ? </vt:lpstr>
      <vt:lpstr>PowerPoint Presentation</vt:lpstr>
      <vt:lpstr>La crise du Covid-19 modifie-t-elle vos critères de choix/de préférence d’une habitation ?</vt:lpstr>
      <vt:lpstr>Suite à la crise du Covid-19, quels sont/seraient les 3 critères indispensables dans le choix de votre future habitation ?</vt:lpstr>
      <vt:lpstr>En fonction de vos critères, quel type de bien immobilier rechercheriez/souhaiteriez-vous demain ?</vt:lpstr>
      <vt:lpstr>Envisagez-vous de faire des travaux de rénovation dans votre habitation dans les 12 prochains mois ?</vt:lpstr>
      <vt:lpstr>Lors de ces travaux, accorderez-vous une importance particulière à la performance énergétique/écologique de votre habitation ?</vt:lpstr>
      <vt:lpstr>PowerPoint Presentation</vt:lpstr>
      <vt:lpstr>Actuellement, quel est, selon vous, le meilleur moyen de rechercher un bien immobilier ?</vt:lpstr>
      <vt:lpstr>Avez-vous déjà eu recours à une visite virtuelle d’une habitation en vue d’un achat ?</vt:lpstr>
      <vt:lpstr>Avez-vous déjà souscrit un crédit hypothécaire entièrement en ligne (de la demande de crédit à la signature)?</vt:lpstr>
      <vt:lpstr>Seriez-vous prêt(e) à souscrire (à nouveau) un crédit hypothécaire entièrement en ligne (de la demande de crédit à la signature)?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KBC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jd07540</dc:creator>
  <cp:lastModifiedBy>Sarah Perez</cp:lastModifiedBy>
  <cp:revision>1465</cp:revision>
  <cp:lastPrinted>2018-12-07T14:48:34Z</cp:lastPrinted>
  <dcterms:created xsi:type="dcterms:W3CDTF">2014-08-05T14:54:02Z</dcterms:created>
  <dcterms:modified xsi:type="dcterms:W3CDTF">2021-02-23T10:36:29Z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31598e80-c4b0-45ea-92db-0f710f24d13e_Enabled">
    <vt:lpwstr>true</vt:lpwstr>
  </property>
  <property fmtid="{D5CDD505-2E9C-101B-9397-08002B2CF9AE}" pid="4" name="MSIP_Label_31598e80-c4b0-45ea-92db-0f710f24d13e_SetDate">
    <vt:lpwstr>2021-02-19T15:04:38Z</vt:lpwstr>
  </property>
  <property fmtid="{D5CDD505-2E9C-101B-9397-08002B2CF9AE}" pid="5" name="MSIP_Label_31598e80-c4b0-45ea-92db-0f710f24d13e_Method">
    <vt:lpwstr>Privileged</vt:lpwstr>
  </property>
  <property fmtid="{D5CDD505-2E9C-101B-9397-08002B2CF9AE}" pid="6" name="MSIP_Label_31598e80-c4b0-45ea-92db-0f710f24d13e_Name">
    <vt:lpwstr>31598e80-c4b0-45ea-92db-0f710f24d13e</vt:lpwstr>
  </property>
  <property fmtid="{D5CDD505-2E9C-101B-9397-08002B2CF9AE}" pid="7" name="MSIP_Label_31598e80-c4b0-45ea-92db-0f710f24d13e_SiteId">
    <vt:lpwstr>64af2aee-7d6c-49ac-a409-192d3fee73b8</vt:lpwstr>
  </property>
  <property fmtid="{D5CDD505-2E9C-101B-9397-08002B2CF9AE}" pid="8" name="MSIP_Label_31598e80-c4b0-45ea-92db-0f710f24d13e_ActionId">
    <vt:lpwstr/>
  </property>
  <property fmtid="{D5CDD505-2E9C-101B-9397-08002B2CF9AE}" pid="9" name="MSIP_Label_31598e80-c4b0-45ea-92db-0f710f24d13e_ContentBits">
    <vt:lpwstr>1</vt:lpwstr>
  </property>
</Properties>
</file>